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6"/>
  </p:notesMasterIdLst>
  <p:handoutMasterIdLst>
    <p:handoutMasterId r:id="rId67"/>
  </p:handoutMasterIdLst>
  <p:sldIdLst>
    <p:sldId id="260" r:id="rId2"/>
    <p:sldId id="452" r:id="rId3"/>
    <p:sldId id="549" r:id="rId4"/>
    <p:sldId id="419" r:id="rId5"/>
    <p:sldId id="421" r:id="rId6"/>
    <p:sldId id="425" r:id="rId7"/>
    <p:sldId id="424" r:id="rId8"/>
    <p:sldId id="426" r:id="rId9"/>
    <p:sldId id="427" r:id="rId10"/>
    <p:sldId id="576" r:id="rId11"/>
    <p:sldId id="562" r:id="rId12"/>
    <p:sldId id="564" r:id="rId13"/>
    <p:sldId id="563" r:id="rId14"/>
    <p:sldId id="568" r:id="rId15"/>
    <p:sldId id="567" r:id="rId16"/>
    <p:sldId id="566" r:id="rId17"/>
    <p:sldId id="575" r:id="rId18"/>
    <p:sldId id="571" r:id="rId19"/>
    <p:sldId id="570" r:id="rId20"/>
    <p:sldId id="569" r:id="rId21"/>
    <p:sldId id="573" r:id="rId22"/>
    <p:sldId id="572" r:id="rId23"/>
    <p:sldId id="574" r:id="rId24"/>
    <p:sldId id="550" r:id="rId25"/>
    <p:sldId id="559" r:id="rId26"/>
    <p:sldId id="454" r:id="rId27"/>
    <p:sldId id="551" r:id="rId28"/>
    <p:sldId id="552" r:id="rId29"/>
    <p:sldId id="457" r:id="rId30"/>
    <p:sldId id="554" r:id="rId31"/>
    <p:sldId id="553" r:id="rId32"/>
    <p:sldId id="461" r:id="rId33"/>
    <p:sldId id="540" r:id="rId34"/>
    <p:sldId id="476" r:id="rId35"/>
    <p:sldId id="558" r:id="rId36"/>
    <p:sldId id="556" r:id="rId37"/>
    <p:sldId id="557" r:id="rId38"/>
    <p:sldId id="555" r:id="rId39"/>
    <p:sldId id="560" r:id="rId40"/>
    <p:sldId id="477" r:id="rId41"/>
    <p:sldId id="541" r:id="rId42"/>
    <p:sldId id="542" r:id="rId43"/>
    <p:sldId id="479" r:id="rId44"/>
    <p:sldId id="543" r:id="rId45"/>
    <p:sldId id="480" r:id="rId46"/>
    <p:sldId id="482" r:id="rId47"/>
    <p:sldId id="544" r:id="rId48"/>
    <p:sldId id="486" r:id="rId49"/>
    <p:sldId id="488" r:id="rId50"/>
    <p:sldId id="545" r:id="rId51"/>
    <p:sldId id="546" r:id="rId52"/>
    <p:sldId id="547" r:id="rId53"/>
    <p:sldId id="495" r:id="rId54"/>
    <p:sldId id="496" r:id="rId55"/>
    <p:sldId id="498" r:id="rId56"/>
    <p:sldId id="548" r:id="rId57"/>
    <p:sldId id="501" r:id="rId58"/>
    <p:sldId id="530" r:id="rId59"/>
    <p:sldId id="534" r:id="rId60"/>
    <p:sldId id="535" r:id="rId61"/>
    <p:sldId id="536" r:id="rId62"/>
    <p:sldId id="537" r:id="rId63"/>
    <p:sldId id="538" r:id="rId64"/>
    <p:sldId id="539" r:id="rId65"/>
  </p:sldIdLst>
  <p:sldSz cx="9144000" cy="6858000" type="screen4x3"/>
  <p:notesSz cx="9144000" cy="6858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9900"/>
    <a:srgbClr val="D2BB2E"/>
    <a:srgbClr val="559A16"/>
    <a:srgbClr val="108FA0"/>
    <a:srgbClr val="00CC00"/>
    <a:srgbClr val="33CCCC"/>
    <a:srgbClr val="00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00" autoAdjust="0"/>
    <p:restoredTop sz="93890" autoAdjust="0"/>
  </p:normalViewPr>
  <p:slideViewPr>
    <p:cSldViewPr>
      <p:cViewPr varScale="1">
        <p:scale>
          <a:sx n="105" d="100"/>
          <a:sy n="105" d="100"/>
        </p:scale>
        <p:origin x="-138" y="-108"/>
      </p:cViewPr>
      <p:guideLst>
        <p:guide orient="horz" pos="2156"/>
        <p:guide pos="2924"/>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ea typeface="宋体" charset="-122"/>
              </a:defRPr>
            </a:lvl1pPr>
          </a:lstStyle>
          <a:p>
            <a:pPr>
              <a:defRPr/>
            </a:pPr>
            <a:endParaRPr lang="zh-CN" altLang="en-US"/>
          </a:p>
        </p:txBody>
      </p:sp>
      <p:sp>
        <p:nvSpPr>
          <p:cNvPr id="3" name="日期占位符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ea typeface="宋体" charset="-122"/>
              </a:defRPr>
            </a:lvl1pPr>
          </a:lstStyle>
          <a:p>
            <a:pPr>
              <a:defRPr/>
            </a:pPr>
            <a:fld id="{59EA65E4-7CA3-479F-BC34-C175791822F1}" type="datetimeFigureOut">
              <a:rPr lang="zh-CN" altLang="en-US"/>
              <a:pPr>
                <a:defRPr/>
              </a:pPr>
              <a:t>2016-4-18 Monday</a:t>
            </a:fld>
            <a:endParaRPr lang="zh-CN" altLang="en-US"/>
          </a:p>
        </p:txBody>
      </p:sp>
      <p:sp>
        <p:nvSpPr>
          <p:cNvPr id="4" name="页脚占位符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ea typeface="宋体" charset="-122"/>
              </a:defRPr>
            </a:lvl1pPr>
          </a:lstStyle>
          <a:p>
            <a:pPr>
              <a:defRPr/>
            </a:pPr>
            <a:endParaRPr lang="zh-CN" altLang="en-US"/>
          </a:p>
        </p:txBody>
      </p:sp>
      <p:sp>
        <p:nvSpPr>
          <p:cNvPr id="5" name="灯片编号占位符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ea typeface="宋体" charset="-122"/>
              </a:defRPr>
            </a:lvl1pPr>
          </a:lstStyle>
          <a:p>
            <a:pPr>
              <a:defRPr/>
            </a:pPr>
            <a:fld id="{69DB8A39-F844-450B-9EFA-2984D9D0176D}"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ea typeface="宋体" charset="-122"/>
              </a:defRPr>
            </a:lvl1pPr>
          </a:lstStyle>
          <a:p>
            <a:pPr>
              <a:defRPr/>
            </a:pPr>
            <a:endParaRPr lang="zh-CN" altLang="en-US"/>
          </a:p>
        </p:txBody>
      </p:sp>
      <p:sp>
        <p:nvSpPr>
          <p:cNvPr id="3" name="日期占位符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ea typeface="宋体" charset="-122"/>
              </a:defRPr>
            </a:lvl1pPr>
          </a:lstStyle>
          <a:p>
            <a:pPr>
              <a:defRPr/>
            </a:pPr>
            <a:fld id="{CE7B7E60-71BF-42FE-92B8-B6858FEAFB32}" type="datetimeFigureOut">
              <a:rPr lang="zh-CN" altLang="en-US"/>
              <a:pPr>
                <a:defRPr/>
              </a:pPr>
              <a:t>2016-4-18 Monday</a:t>
            </a:fld>
            <a:endParaRPr lang="zh-CN" altLang="en-US"/>
          </a:p>
        </p:txBody>
      </p:sp>
      <p:sp>
        <p:nvSpPr>
          <p:cNvPr id="4" name="幻灯片图像占位符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ea typeface="宋体" charset="-122"/>
              </a:defRPr>
            </a:lvl1pPr>
          </a:lstStyle>
          <a:p>
            <a:pPr>
              <a:defRPr/>
            </a:pPr>
            <a:endParaRPr lang="zh-CN" altLang="en-US"/>
          </a:p>
        </p:txBody>
      </p:sp>
      <p:sp>
        <p:nvSpPr>
          <p:cNvPr id="7" name="灯片编号占位符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ea typeface="宋体" charset="-122"/>
              </a:defRPr>
            </a:lvl1pPr>
          </a:lstStyle>
          <a:p>
            <a:pPr>
              <a:defRPr/>
            </a:pPr>
            <a:fld id="{D79DA2A7-BA0C-42E0-8E93-F4B37085F24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noTextEdi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6379A1-F223-442A-803C-4C157A0B9599}" type="slidenum">
              <a:rPr lang="zh-CN" altLang="en-US" smtClean="0"/>
              <a:pPr/>
              <a:t>9</a:t>
            </a:fld>
            <a:endParaRPr lang="en-US"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幻灯片图像占位符 1"/>
          <p:cNvSpPr>
            <a:spLocks noGrp="1" noRot="1" noChangeAspect="1" noTextEdit="1"/>
          </p:cNvSpPr>
          <p:nvPr>
            <p:ph type="sldImg"/>
          </p:nvPr>
        </p:nvSpPr>
        <p:spPr bwMode="auto">
          <a:noFill/>
          <a:ln>
            <a:solidFill>
              <a:srgbClr val="000000"/>
            </a:solidFill>
            <a:miter lim="800000"/>
            <a:headEnd/>
            <a:tailEnd/>
          </a:ln>
        </p:spPr>
      </p:sp>
      <p:sp>
        <p:nvSpPr>
          <p:cNvPr id="4301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301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7CDCF7-7EFE-4556-BC37-9709F35EC0F7}" type="slidenum">
              <a:rPr lang="zh-CN" altLang="en-US" smtClean="0"/>
              <a:pPr/>
              <a:t>18</a:t>
            </a:fld>
            <a:endParaRPr lang="en-US"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幻灯片图像占位符 1"/>
          <p:cNvSpPr>
            <a:spLocks noGrp="1" noRot="1" noChangeAspect="1" noTextEdit="1"/>
          </p:cNvSpPr>
          <p:nvPr>
            <p:ph type="sldImg"/>
          </p:nvPr>
        </p:nvSpPr>
        <p:spPr bwMode="auto">
          <a:noFill/>
          <a:ln>
            <a:solidFill>
              <a:srgbClr val="000000"/>
            </a:solidFill>
            <a:miter lim="800000"/>
            <a:headEnd/>
            <a:tailEnd/>
          </a:ln>
        </p:spPr>
      </p:sp>
      <p:sp>
        <p:nvSpPr>
          <p:cNvPr id="4505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505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851D88-392D-4C8B-A3AC-9271B4A334FC}" type="slidenum">
              <a:rPr lang="zh-CN" altLang="en-US" smtClean="0"/>
              <a:pPr/>
              <a:t>19</a:t>
            </a:fld>
            <a:endParaRPr lang="en-US"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幻灯片图像占位符 1"/>
          <p:cNvSpPr>
            <a:spLocks noGrp="1" noRot="1" noChangeAspect="1" noTextEdit="1"/>
          </p:cNvSpPr>
          <p:nvPr>
            <p:ph type="sldImg"/>
          </p:nvPr>
        </p:nvSpPr>
        <p:spPr bwMode="auto">
          <a:noFill/>
          <a:ln>
            <a:solidFill>
              <a:srgbClr val="000000"/>
            </a:solidFill>
            <a:miter lim="800000"/>
            <a:headEnd/>
            <a:tailEnd/>
          </a:ln>
        </p:spPr>
      </p:sp>
      <p:sp>
        <p:nvSpPr>
          <p:cNvPr id="4710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710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2D8F61-033D-4176-AE7E-3B82873ADF2E}" type="slidenum">
              <a:rPr lang="zh-CN" altLang="en-US" smtClean="0"/>
              <a:pPr/>
              <a:t>20</a:t>
            </a:fld>
            <a:endParaRPr lang="en-US"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幻灯片图像占位符 1"/>
          <p:cNvSpPr>
            <a:spLocks noGrp="1" noRot="1" noChangeAspect="1" noTextEdit="1"/>
          </p:cNvSpPr>
          <p:nvPr>
            <p:ph type="sldImg"/>
          </p:nvPr>
        </p:nvSpPr>
        <p:spPr bwMode="auto">
          <a:noFill/>
          <a:ln>
            <a:solidFill>
              <a:srgbClr val="000000"/>
            </a:solidFill>
            <a:miter lim="800000"/>
            <a:headEnd/>
            <a:tailEnd/>
          </a:ln>
        </p:spPr>
      </p:sp>
      <p:sp>
        <p:nvSpPr>
          <p:cNvPr id="49154"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9155"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527239-7F07-44A0-B915-1ACAA13A0C49}" type="slidenum">
              <a:rPr lang="zh-CN" altLang="en-US" smtClean="0"/>
              <a:pPr/>
              <a:t>21</a:t>
            </a:fld>
            <a:endParaRPr lang="en-US" altLang="zh-C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幻灯片图像占位符 1"/>
          <p:cNvSpPr>
            <a:spLocks noGrp="1" noRot="1" noChangeAspect="1" noTextEdit="1"/>
          </p:cNvSpPr>
          <p:nvPr>
            <p:ph type="sldImg"/>
          </p:nvPr>
        </p:nvSpPr>
        <p:spPr bwMode="auto">
          <a:noFill/>
          <a:ln>
            <a:solidFill>
              <a:srgbClr val="000000"/>
            </a:solidFill>
            <a:miter lim="800000"/>
            <a:headEnd/>
            <a:tailEnd/>
          </a:ln>
        </p:spPr>
      </p:sp>
      <p:sp>
        <p:nvSpPr>
          <p:cNvPr id="5120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5120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E5D3984-05ED-4989-ACA2-6819C0AC8A52}" type="slidenum">
              <a:rPr lang="zh-CN" altLang="en-US" smtClean="0"/>
              <a:pPr/>
              <a:t>22</a:t>
            </a:fld>
            <a:endParaRPr lang="en-US" altLang="zh-C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幻灯片图像占位符 1"/>
          <p:cNvSpPr>
            <a:spLocks noGrp="1" noRot="1" noChangeAspect="1" noTextEdit="1"/>
          </p:cNvSpPr>
          <p:nvPr>
            <p:ph type="sldImg"/>
          </p:nvPr>
        </p:nvSpPr>
        <p:spPr bwMode="auto">
          <a:noFill/>
          <a:ln>
            <a:solidFill>
              <a:srgbClr val="000000"/>
            </a:solidFill>
            <a:miter lim="800000"/>
            <a:headEnd/>
            <a:tailEnd/>
          </a:ln>
        </p:spPr>
      </p:sp>
      <p:sp>
        <p:nvSpPr>
          <p:cNvPr id="5325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5325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674E08-9C71-4F7E-8285-8EFE5006BDA4}" type="slidenum">
              <a:rPr lang="zh-CN" altLang="en-US" smtClean="0"/>
              <a:pPr/>
              <a:t>23</a:t>
            </a:fld>
            <a:endParaRPr lang="en-US" altLang="zh-CN"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幻灯片图像占位符 1"/>
          <p:cNvSpPr>
            <a:spLocks noGrp="1" noRot="1" noChangeAspect="1" noTextEdit="1"/>
          </p:cNvSpPr>
          <p:nvPr>
            <p:ph type="sldImg"/>
          </p:nvPr>
        </p:nvSpPr>
        <p:spPr bwMode="auto">
          <a:noFill/>
          <a:ln>
            <a:solidFill>
              <a:srgbClr val="000000"/>
            </a:solidFill>
            <a:miter lim="800000"/>
            <a:headEnd/>
            <a:tailEnd/>
          </a:ln>
        </p:spPr>
      </p:sp>
      <p:sp>
        <p:nvSpPr>
          <p:cNvPr id="5529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5529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3FCCA4-E9EB-452D-A558-38DB64E0474B}" type="slidenum">
              <a:rPr lang="zh-CN" altLang="en-US" smtClean="0"/>
              <a:pPr/>
              <a:t>24</a:t>
            </a:fld>
            <a:endParaRPr lang="en-US" altLang="zh-C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幻灯片图像占位符 1"/>
          <p:cNvSpPr>
            <a:spLocks noGrp="1" noRot="1" noChangeAspect="1" noTextEdit="1"/>
          </p:cNvSpPr>
          <p:nvPr>
            <p:ph type="sldImg"/>
          </p:nvPr>
        </p:nvSpPr>
        <p:spPr bwMode="auto">
          <a:noFill/>
          <a:ln>
            <a:solidFill>
              <a:srgbClr val="000000"/>
            </a:solidFill>
            <a:miter lim="800000"/>
            <a:headEnd/>
            <a:tailEnd/>
          </a:ln>
        </p:spPr>
      </p:sp>
      <p:sp>
        <p:nvSpPr>
          <p:cNvPr id="5734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5734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691D40-6F90-4549-86D1-CCAE70CC4671}" type="slidenum">
              <a:rPr lang="zh-CN" altLang="en-US" smtClean="0"/>
              <a:pPr/>
              <a:t>25</a:t>
            </a:fld>
            <a:endParaRPr lang="en-US" altLang="zh-CN"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幻灯片图像占位符 1"/>
          <p:cNvSpPr>
            <a:spLocks noGrp="1" noRot="1" noChangeAspect="1" noTextEdit="1"/>
          </p:cNvSpPr>
          <p:nvPr>
            <p:ph type="sldImg"/>
          </p:nvPr>
        </p:nvSpPr>
        <p:spPr bwMode="auto">
          <a:noFill/>
          <a:ln>
            <a:solidFill>
              <a:srgbClr val="000000"/>
            </a:solidFill>
            <a:miter lim="800000"/>
            <a:headEnd/>
            <a:tailEnd/>
          </a:ln>
        </p:spPr>
      </p:sp>
      <p:sp>
        <p:nvSpPr>
          <p:cNvPr id="59394"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59395"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C260FD1-E5D4-4882-8F80-C68CB0058934}" type="slidenum">
              <a:rPr lang="zh-CN" altLang="en-US" smtClean="0"/>
              <a:pPr/>
              <a:t>26</a:t>
            </a:fld>
            <a:endParaRPr lang="en-US" altLang="zh-CN"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幻灯片图像占位符 1"/>
          <p:cNvSpPr>
            <a:spLocks noGrp="1" noRot="1" noChangeAspect="1" noTextEdit="1"/>
          </p:cNvSpPr>
          <p:nvPr>
            <p:ph type="sldImg"/>
          </p:nvPr>
        </p:nvSpPr>
        <p:spPr bwMode="auto">
          <a:noFill/>
          <a:ln>
            <a:solidFill>
              <a:srgbClr val="000000"/>
            </a:solidFill>
            <a:miter lim="800000"/>
            <a:headEnd/>
            <a:tailEnd/>
          </a:ln>
        </p:spPr>
      </p:sp>
      <p:sp>
        <p:nvSpPr>
          <p:cNvPr id="6144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6144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94D474-DAE3-403A-9BCE-7D20D51AD83C}" type="slidenum">
              <a:rPr lang="zh-CN" altLang="en-US" smtClean="0"/>
              <a:pPr/>
              <a:t>27</a:t>
            </a:fld>
            <a:endParaRPr lang="en-US"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noTextEdi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59B5CC-CF9B-4405-BC63-FDF633BF46BC}" type="slidenum">
              <a:rPr lang="zh-CN" altLang="en-US" smtClean="0"/>
              <a:pPr/>
              <a:t>10</a:t>
            </a:fld>
            <a:endParaRPr lang="en-US"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幻灯片图像占位符 1"/>
          <p:cNvSpPr>
            <a:spLocks noGrp="1" noRot="1" noChangeAspect="1" noTextEdit="1"/>
          </p:cNvSpPr>
          <p:nvPr>
            <p:ph type="sldImg"/>
          </p:nvPr>
        </p:nvSpPr>
        <p:spPr bwMode="auto">
          <a:noFill/>
          <a:ln>
            <a:solidFill>
              <a:srgbClr val="000000"/>
            </a:solidFill>
            <a:miter lim="800000"/>
            <a:headEnd/>
            <a:tailEnd/>
          </a:ln>
        </p:spPr>
      </p:sp>
      <p:sp>
        <p:nvSpPr>
          <p:cNvPr id="6349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6349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58B497-E9B4-429E-8E82-BE1A0C5D07D7}" type="slidenum">
              <a:rPr lang="zh-CN" altLang="en-US" smtClean="0"/>
              <a:pPr/>
              <a:t>28</a:t>
            </a:fld>
            <a:endParaRPr lang="en-US" altLang="zh-CN"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幻灯片图像占位符 1"/>
          <p:cNvSpPr>
            <a:spLocks noGrp="1" noRot="1" noChangeAspect="1" noTextEdit="1"/>
          </p:cNvSpPr>
          <p:nvPr>
            <p:ph type="sldImg"/>
          </p:nvPr>
        </p:nvSpPr>
        <p:spPr bwMode="auto">
          <a:noFill/>
          <a:ln>
            <a:solidFill>
              <a:srgbClr val="000000"/>
            </a:solidFill>
            <a:miter lim="800000"/>
            <a:headEnd/>
            <a:tailEnd/>
          </a:ln>
        </p:spPr>
      </p:sp>
      <p:sp>
        <p:nvSpPr>
          <p:cNvPr id="6553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6553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F41F3E-3354-45A2-BEF7-206EB800AD78}" type="slidenum">
              <a:rPr lang="zh-CN" altLang="en-US" smtClean="0"/>
              <a:pPr/>
              <a:t>29</a:t>
            </a:fld>
            <a:endParaRPr lang="en-US" altLang="zh-CN"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幻灯片图像占位符 1"/>
          <p:cNvSpPr>
            <a:spLocks noGrp="1" noRot="1" noChangeAspect="1" noTextEdit="1"/>
          </p:cNvSpPr>
          <p:nvPr>
            <p:ph type="sldImg"/>
          </p:nvPr>
        </p:nvSpPr>
        <p:spPr bwMode="auto">
          <a:noFill/>
          <a:ln>
            <a:solidFill>
              <a:srgbClr val="000000"/>
            </a:solidFill>
            <a:miter lim="800000"/>
            <a:headEnd/>
            <a:tailEnd/>
          </a:ln>
        </p:spPr>
      </p:sp>
      <p:sp>
        <p:nvSpPr>
          <p:cNvPr id="6758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675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1710A5-03E8-456E-B584-CAF723CAED44}" type="slidenum">
              <a:rPr lang="zh-CN" altLang="en-US" smtClean="0"/>
              <a:pPr/>
              <a:t>30</a:t>
            </a:fld>
            <a:endParaRPr lang="en-US" altLang="zh-CN"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幻灯片图像占位符 1"/>
          <p:cNvSpPr>
            <a:spLocks noGrp="1" noRot="1" noChangeAspect="1" noTextEdit="1"/>
          </p:cNvSpPr>
          <p:nvPr>
            <p:ph type="sldImg"/>
          </p:nvPr>
        </p:nvSpPr>
        <p:spPr bwMode="auto">
          <a:noFill/>
          <a:ln>
            <a:solidFill>
              <a:srgbClr val="000000"/>
            </a:solidFill>
            <a:miter lim="800000"/>
            <a:headEnd/>
            <a:tailEnd/>
          </a:ln>
        </p:spPr>
      </p:sp>
      <p:sp>
        <p:nvSpPr>
          <p:cNvPr id="69634"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69635"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7CF46E-1D6D-436F-9A03-4A1FB80DE1AD}" type="slidenum">
              <a:rPr lang="zh-CN" altLang="en-US" smtClean="0"/>
              <a:pPr/>
              <a:t>31</a:t>
            </a:fld>
            <a:endParaRPr lang="en-US" altLang="zh-CN"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幻灯片图像占位符 1"/>
          <p:cNvSpPr>
            <a:spLocks noGrp="1" noRot="1" noChangeAspect="1" noTextEdit="1"/>
          </p:cNvSpPr>
          <p:nvPr>
            <p:ph type="sldImg"/>
          </p:nvPr>
        </p:nvSpPr>
        <p:spPr bwMode="auto">
          <a:noFill/>
          <a:ln>
            <a:solidFill>
              <a:srgbClr val="000000"/>
            </a:solidFill>
            <a:miter lim="800000"/>
            <a:headEnd/>
            <a:tailEnd/>
          </a:ln>
        </p:spPr>
      </p:sp>
      <p:sp>
        <p:nvSpPr>
          <p:cNvPr id="7168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168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9C34C2-AA66-4BF0-BED3-E50F12C6E813}" type="slidenum">
              <a:rPr lang="zh-CN" altLang="en-US" smtClean="0"/>
              <a:pPr/>
              <a:t>32</a:t>
            </a:fld>
            <a:endParaRPr lang="en-US" altLang="zh-CN"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幻灯片图像占位符 1"/>
          <p:cNvSpPr>
            <a:spLocks noGrp="1" noRot="1" noChangeAspect="1" noTextEdit="1"/>
          </p:cNvSpPr>
          <p:nvPr>
            <p:ph type="sldImg"/>
          </p:nvPr>
        </p:nvSpPr>
        <p:spPr bwMode="auto">
          <a:noFill/>
          <a:ln>
            <a:solidFill>
              <a:srgbClr val="000000"/>
            </a:solidFill>
            <a:miter lim="800000"/>
            <a:headEnd/>
            <a:tailEnd/>
          </a:ln>
        </p:spPr>
      </p:sp>
      <p:sp>
        <p:nvSpPr>
          <p:cNvPr id="7373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373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9328D4-A9DB-4CC7-B618-0C13EFA8CFFB}" type="slidenum">
              <a:rPr lang="zh-CN" altLang="en-US" smtClean="0"/>
              <a:pPr/>
              <a:t>33</a:t>
            </a:fld>
            <a:endParaRPr lang="en-US" altLang="zh-CN"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幻灯片图像占位符 1"/>
          <p:cNvSpPr>
            <a:spLocks noGrp="1" noRot="1" noChangeAspect="1" noTextEdit="1"/>
          </p:cNvSpPr>
          <p:nvPr>
            <p:ph type="sldImg"/>
          </p:nvPr>
        </p:nvSpPr>
        <p:spPr bwMode="auto">
          <a:noFill/>
          <a:ln>
            <a:solidFill>
              <a:srgbClr val="000000"/>
            </a:solidFill>
            <a:miter lim="800000"/>
            <a:headEnd/>
            <a:tailEnd/>
          </a:ln>
        </p:spPr>
      </p:sp>
      <p:sp>
        <p:nvSpPr>
          <p:cNvPr id="7577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57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105DF3-7ABB-4581-A842-A40BA1C6F085}" type="slidenum">
              <a:rPr lang="zh-CN" altLang="en-US" smtClean="0"/>
              <a:pPr/>
              <a:t>34</a:t>
            </a:fld>
            <a:endParaRPr lang="en-US" altLang="zh-CN"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幻灯片图像占位符 1"/>
          <p:cNvSpPr>
            <a:spLocks noGrp="1" noRot="1" noChangeAspect="1" noTextEdit="1"/>
          </p:cNvSpPr>
          <p:nvPr>
            <p:ph type="sldImg"/>
          </p:nvPr>
        </p:nvSpPr>
        <p:spPr bwMode="auto">
          <a:noFill/>
          <a:ln>
            <a:solidFill>
              <a:srgbClr val="000000"/>
            </a:solidFill>
            <a:miter lim="800000"/>
            <a:headEnd/>
            <a:tailEnd/>
          </a:ln>
        </p:spPr>
      </p:sp>
      <p:sp>
        <p:nvSpPr>
          <p:cNvPr id="778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78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82F881-816D-45D1-A42C-407588124CE8}" type="slidenum">
              <a:rPr lang="zh-CN" altLang="en-US" smtClean="0"/>
              <a:pPr/>
              <a:t>35</a:t>
            </a:fld>
            <a:endParaRPr lang="en-US" altLang="zh-CN"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幻灯片图像占位符 1"/>
          <p:cNvSpPr>
            <a:spLocks noGrp="1" noRot="1" noChangeAspect="1" noTextEdit="1"/>
          </p:cNvSpPr>
          <p:nvPr>
            <p:ph type="sldImg"/>
          </p:nvPr>
        </p:nvSpPr>
        <p:spPr bwMode="auto">
          <a:noFill/>
          <a:ln>
            <a:solidFill>
              <a:srgbClr val="000000"/>
            </a:solidFill>
            <a:miter lim="800000"/>
            <a:headEnd/>
            <a:tailEnd/>
          </a:ln>
        </p:spPr>
      </p:sp>
      <p:sp>
        <p:nvSpPr>
          <p:cNvPr id="79874"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9875"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4796C82-25C7-49C1-AE80-D99F0374A66E}" type="slidenum">
              <a:rPr lang="zh-CN" altLang="en-US" smtClean="0"/>
              <a:pPr/>
              <a:t>36</a:t>
            </a:fld>
            <a:endParaRPr lang="en-US" altLang="zh-CN"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幻灯片图像占位符 1"/>
          <p:cNvSpPr>
            <a:spLocks noGrp="1" noRot="1" noChangeAspect="1" noTextEdit="1"/>
          </p:cNvSpPr>
          <p:nvPr>
            <p:ph type="sldImg"/>
          </p:nvPr>
        </p:nvSpPr>
        <p:spPr bwMode="auto">
          <a:noFill/>
          <a:ln>
            <a:solidFill>
              <a:srgbClr val="000000"/>
            </a:solidFill>
            <a:miter lim="800000"/>
            <a:headEnd/>
            <a:tailEnd/>
          </a:ln>
        </p:spPr>
      </p:sp>
      <p:sp>
        <p:nvSpPr>
          <p:cNvPr id="8192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8192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2B5490-8DE2-46EE-8DC5-2E8A84FE5A13}" type="slidenum">
              <a:rPr lang="zh-CN" altLang="en-US" smtClean="0"/>
              <a:pPr/>
              <a:t>37</a:t>
            </a:fld>
            <a:endParaRPr lang="en-US"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幻灯片图像占位符 1"/>
          <p:cNvSpPr>
            <a:spLocks noGrp="1" noRot="1" noChangeAspect="1" noTextEdit="1"/>
          </p:cNvSpPr>
          <p:nvPr>
            <p:ph type="sldImg"/>
          </p:nvPr>
        </p:nvSpPr>
        <p:spPr bwMode="auto">
          <a:noFill/>
          <a:ln>
            <a:solidFill>
              <a:srgbClr val="000000"/>
            </a:solidFill>
            <a:miter lim="800000"/>
            <a:headEnd/>
            <a:tailEnd/>
          </a:ln>
        </p:spPr>
      </p:sp>
      <p:sp>
        <p:nvSpPr>
          <p:cNvPr id="28674"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8675"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0357D02-DA21-461A-BB20-FE102AFDCFC9}" type="slidenum">
              <a:rPr lang="zh-CN" altLang="en-US" smtClean="0"/>
              <a:pPr/>
              <a:t>11</a:t>
            </a:fld>
            <a:endParaRPr lang="en-US" altLang="zh-CN"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幻灯片图像占位符 1"/>
          <p:cNvSpPr>
            <a:spLocks noGrp="1" noRot="1" noChangeAspect="1" noTextEdit="1"/>
          </p:cNvSpPr>
          <p:nvPr>
            <p:ph type="sldImg"/>
          </p:nvPr>
        </p:nvSpPr>
        <p:spPr bwMode="auto">
          <a:noFill/>
          <a:ln>
            <a:solidFill>
              <a:srgbClr val="000000"/>
            </a:solidFill>
            <a:miter lim="800000"/>
            <a:headEnd/>
            <a:tailEnd/>
          </a:ln>
        </p:spPr>
      </p:sp>
      <p:sp>
        <p:nvSpPr>
          <p:cNvPr id="8397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8397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E8F9A6-2748-452C-A15E-2DF56416E6DD}" type="slidenum">
              <a:rPr lang="zh-CN" altLang="en-US" smtClean="0"/>
              <a:pPr/>
              <a:t>38</a:t>
            </a:fld>
            <a:endParaRPr lang="en-US" altLang="zh-CN"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
          <p:cNvSpPr>
            <a:spLocks noGrp="1" noRot="1" noChangeAspect="1" noTextEdit="1"/>
          </p:cNvSpPr>
          <p:nvPr>
            <p:ph type="sldImg"/>
          </p:nvPr>
        </p:nvSpPr>
        <p:spPr bwMode="auto">
          <a:noFill/>
          <a:ln>
            <a:solidFill>
              <a:srgbClr val="000000"/>
            </a:solidFill>
            <a:miter lim="800000"/>
            <a:headEnd/>
            <a:tailEnd/>
          </a:ln>
        </p:spPr>
      </p:sp>
      <p:sp>
        <p:nvSpPr>
          <p:cNvPr id="8601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8601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AA7285-9E00-46B9-94B8-140C88D3422E}" type="slidenum">
              <a:rPr lang="zh-CN" altLang="en-US" smtClean="0"/>
              <a:pPr/>
              <a:t>39</a:t>
            </a:fld>
            <a:endParaRPr lang="en-US" altLang="zh-CN"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幻灯片图像占位符 1"/>
          <p:cNvSpPr>
            <a:spLocks noGrp="1" noRot="1" noChangeAspect="1" noTextEdit="1"/>
          </p:cNvSpPr>
          <p:nvPr>
            <p:ph type="sldImg"/>
          </p:nvPr>
        </p:nvSpPr>
        <p:spPr bwMode="auto">
          <a:noFill/>
          <a:ln>
            <a:solidFill>
              <a:srgbClr val="000000"/>
            </a:solidFill>
            <a:miter lim="800000"/>
            <a:headEnd/>
            <a:tailEnd/>
          </a:ln>
        </p:spPr>
      </p:sp>
      <p:sp>
        <p:nvSpPr>
          <p:cNvPr id="8806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8806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F4495D-F89B-4813-AE02-32FF4C5CBE9E}" type="slidenum">
              <a:rPr lang="zh-CN" altLang="en-US" smtClean="0"/>
              <a:pPr/>
              <a:t>40</a:t>
            </a:fld>
            <a:endParaRPr lang="en-US" altLang="zh-CN"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幻灯片图像占位符 1"/>
          <p:cNvSpPr>
            <a:spLocks noGrp="1" noRot="1" noChangeAspect="1" noTextEdit="1"/>
          </p:cNvSpPr>
          <p:nvPr>
            <p:ph type="sldImg"/>
          </p:nvPr>
        </p:nvSpPr>
        <p:spPr bwMode="auto">
          <a:noFill/>
          <a:ln>
            <a:solidFill>
              <a:srgbClr val="000000"/>
            </a:solidFill>
            <a:miter lim="800000"/>
            <a:headEnd/>
            <a:tailEnd/>
          </a:ln>
        </p:spPr>
      </p:sp>
      <p:sp>
        <p:nvSpPr>
          <p:cNvPr id="90114"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90115"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7A230BE-563B-49F8-8990-D46CA1FE1EBE}" type="slidenum">
              <a:rPr lang="zh-CN" altLang="en-US" smtClean="0"/>
              <a:pPr/>
              <a:t>41</a:t>
            </a:fld>
            <a:endParaRPr lang="en-US" altLang="zh-CN"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幻灯片图像占位符 1"/>
          <p:cNvSpPr>
            <a:spLocks noGrp="1" noRot="1" noChangeAspect="1" noTextEdit="1"/>
          </p:cNvSpPr>
          <p:nvPr>
            <p:ph type="sldImg"/>
          </p:nvPr>
        </p:nvSpPr>
        <p:spPr bwMode="auto">
          <a:noFill/>
          <a:ln>
            <a:solidFill>
              <a:srgbClr val="000000"/>
            </a:solidFill>
            <a:miter lim="800000"/>
            <a:headEnd/>
            <a:tailEnd/>
          </a:ln>
        </p:spPr>
      </p:sp>
      <p:sp>
        <p:nvSpPr>
          <p:cNvPr id="9216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9216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5D4253D-D55C-4410-A54E-52F8FD09F54A}" type="slidenum">
              <a:rPr lang="zh-CN" altLang="en-US" smtClean="0"/>
              <a:pPr/>
              <a:t>42</a:t>
            </a:fld>
            <a:endParaRPr lang="en-US" altLang="zh-CN"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幻灯片图像占位符 1"/>
          <p:cNvSpPr>
            <a:spLocks noGrp="1" noRot="1" noChangeAspect="1" noTextEdit="1"/>
          </p:cNvSpPr>
          <p:nvPr>
            <p:ph type="sldImg"/>
          </p:nvPr>
        </p:nvSpPr>
        <p:spPr bwMode="auto">
          <a:noFill/>
          <a:ln>
            <a:solidFill>
              <a:srgbClr val="000000"/>
            </a:solidFill>
            <a:miter lim="800000"/>
            <a:headEnd/>
            <a:tailEnd/>
          </a:ln>
        </p:spPr>
      </p:sp>
      <p:sp>
        <p:nvSpPr>
          <p:cNvPr id="9421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9421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9F4BB0-C396-44B1-873A-E316D62F1076}" type="slidenum">
              <a:rPr lang="zh-CN" altLang="en-US" smtClean="0"/>
              <a:pPr/>
              <a:t>43</a:t>
            </a:fld>
            <a:endParaRPr lang="en-US" altLang="zh-CN"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幻灯片图像占位符 1"/>
          <p:cNvSpPr>
            <a:spLocks noGrp="1" noRot="1" noChangeAspect="1" noTextEdit="1"/>
          </p:cNvSpPr>
          <p:nvPr>
            <p:ph type="sldImg"/>
          </p:nvPr>
        </p:nvSpPr>
        <p:spPr bwMode="auto">
          <a:noFill/>
          <a:ln>
            <a:solidFill>
              <a:srgbClr val="000000"/>
            </a:solidFill>
            <a:miter lim="800000"/>
            <a:headEnd/>
            <a:tailEnd/>
          </a:ln>
        </p:spPr>
      </p:sp>
      <p:sp>
        <p:nvSpPr>
          <p:cNvPr id="9625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9625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D760C8-67DC-468D-8D0B-A0BE9073040D}" type="slidenum">
              <a:rPr lang="zh-CN" altLang="en-US" smtClean="0"/>
              <a:pPr/>
              <a:t>44</a:t>
            </a:fld>
            <a:endParaRPr lang="en-US" altLang="zh-CN"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幻灯片图像占位符 1"/>
          <p:cNvSpPr>
            <a:spLocks noGrp="1" noRot="1" noChangeAspect="1" noTextEdit="1"/>
          </p:cNvSpPr>
          <p:nvPr>
            <p:ph type="sldImg"/>
          </p:nvPr>
        </p:nvSpPr>
        <p:spPr bwMode="auto">
          <a:noFill/>
          <a:ln>
            <a:solidFill>
              <a:srgbClr val="000000"/>
            </a:solidFill>
            <a:miter lim="800000"/>
            <a:headEnd/>
            <a:tailEnd/>
          </a:ln>
        </p:spPr>
      </p:sp>
      <p:sp>
        <p:nvSpPr>
          <p:cNvPr id="9830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9830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CCE08-68D5-4C8B-B6F6-743837B02068}" type="slidenum">
              <a:rPr lang="zh-CN" altLang="en-US" smtClean="0"/>
              <a:pPr/>
              <a:t>45</a:t>
            </a:fld>
            <a:endParaRPr lang="en-US" altLang="zh-CN"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幻灯片图像占位符 1"/>
          <p:cNvSpPr>
            <a:spLocks noGrp="1" noRot="1" noChangeAspect="1" noTextEdit="1"/>
          </p:cNvSpPr>
          <p:nvPr>
            <p:ph type="sldImg"/>
          </p:nvPr>
        </p:nvSpPr>
        <p:spPr bwMode="auto">
          <a:noFill/>
          <a:ln>
            <a:solidFill>
              <a:srgbClr val="000000"/>
            </a:solidFill>
            <a:miter lim="800000"/>
            <a:headEnd/>
            <a:tailEnd/>
          </a:ln>
        </p:spPr>
      </p:sp>
      <p:sp>
        <p:nvSpPr>
          <p:cNvPr id="100354"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00355"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8E2628-185B-40A9-9D85-B298AC22A909}" type="slidenum">
              <a:rPr lang="zh-CN" altLang="en-US" smtClean="0"/>
              <a:pPr/>
              <a:t>46</a:t>
            </a:fld>
            <a:endParaRPr lang="en-US" altLang="zh-CN"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幻灯片图像占位符 1"/>
          <p:cNvSpPr>
            <a:spLocks noGrp="1" noRot="1" noChangeAspect="1" noTextEdit="1"/>
          </p:cNvSpPr>
          <p:nvPr>
            <p:ph type="sldImg"/>
          </p:nvPr>
        </p:nvSpPr>
        <p:spPr bwMode="auto">
          <a:noFill/>
          <a:ln>
            <a:solidFill>
              <a:srgbClr val="000000"/>
            </a:solidFill>
            <a:miter lim="800000"/>
            <a:headEnd/>
            <a:tailEnd/>
          </a:ln>
        </p:spPr>
      </p:sp>
      <p:sp>
        <p:nvSpPr>
          <p:cNvPr id="10240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0240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B5ADA09-34EC-475B-84B6-335A25BDEB29}" type="slidenum">
              <a:rPr lang="zh-CN" altLang="en-US" smtClean="0"/>
              <a:pPr/>
              <a:t>47</a:t>
            </a:fld>
            <a:endParaRPr lang="en-US"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幻灯片图像占位符 1"/>
          <p:cNvSpPr>
            <a:spLocks noGrp="1" noRot="1" noChangeAspect="1" noTextEdit="1"/>
          </p:cNvSpPr>
          <p:nvPr>
            <p:ph type="sldImg"/>
          </p:nvPr>
        </p:nvSpPr>
        <p:spPr bwMode="auto">
          <a:noFill/>
          <a:ln>
            <a:solidFill>
              <a:srgbClr val="000000"/>
            </a:solidFill>
            <a:miter lim="800000"/>
            <a:headEnd/>
            <a:tailEnd/>
          </a:ln>
        </p:spPr>
      </p:sp>
      <p:sp>
        <p:nvSpPr>
          <p:cNvPr id="3072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072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4C27F9-3B23-4DE7-B660-DA4D227FB515}" type="slidenum">
              <a:rPr lang="zh-CN" altLang="en-US" smtClean="0"/>
              <a:pPr/>
              <a:t>12</a:t>
            </a:fld>
            <a:endParaRPr lang="en-US" altLang="zh-CN"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幻灯片图像占位符 1"/>
          <p:cNvSpPr>
            <a:spLocks noGrp="1" noRot="1" noChangeAspect="1" noTextEdit="1"/>
          </p:cNvSpPr>
          <p:nvPr>
            <p:ph type="sldImg"/>
          </p:nvPr>
        </p:nvSpPr>
        <p:spPr bwMode="auto">
          <a:noFill/>
          <a:ln>
            <a:solidFill>
              <a:srgbClr val="000000"/>
            </a:solidFill>
            <a:miter lim="800000"/>
            <a:headEnd/>
            <a:tailEnd/>
          </a:ln>
        </p:spPr>
      </p:sp>
      <p:sp>
        <p:nvSpPr>
          <p:cNvPr id="10445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0445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64C058C-AC76-4A17-B31C-BE4DDBC27860}" type="slidenum">
              <a:rPr lang="zh-CN" altLang="en-US" smtClean="0"/>
              <a:pPr/>
              <a:t>48</a:t>
            </a:fld>
            <a:endParaRPr lang="en-US" altLang="zh-CN"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幻灯片图像占位符 1"/>
          <p:cNvSpPr>
            <a:spLocks noGrp="1" noRot="1" noChangeAspect="1" noTextEdit="1"/>
          </p:cNvSpPr>
          <p:nvPr>
            <p:ph type="sldImg"/>
          </p:nvPr>
        </p:nvSpPr>
        <p:spPr bwMode="auto">
          <a:noFill/>
          <a:ln>
            <a:solidFill>
              <a:srgbClr val="000000"/>
            </a:solidFill>
            <a:miter lim="800000"/>
            <a:headEnd/>
            <a:tailEnd/>
          </a:ln>
        </p:spPr>
      </p:sp>
      <p:sp>
        <p:nvSpPr>
          <p:cNvPr id="10649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0649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EE30B87-C431-45D1-80DB-E18094F63705}" type="slidenum">
              <a:rPr lang="zh-CN" altLang="en-US" smtClean="0"/>
              <a:pPr/>
              <a:t>49</a:t>
            </a:fld>
            <a:endParaRPr lang="en-US" altLang="zh-CN"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幻灯片图像占位符 1"/>
          <p:cNvSpPr>
            <a:spLocks noGrp="1" noRot="1" noChangeAspect="1" noTextEdit="1"/>
          </p:cNvSpPr>
          <p:nvPr>
            <p:ph type="sldImg"/>
          </p:nvPr>
        </p:nvSpPr>
        <p:spPr bwMode="auto">
          <a:noFill/>
          <a:ln>
            <a:solidFill>
              <a:srgbClr val="000000"/>
            </a:solidFill>
            <a:miter lim="800000"/>
            <a:headEnd/>
            <a:tailEnd/>
          </a:ln>
        </p:spPr>
      </p:sp>
      <p:sp>
        <p:nvSpPr>
          <p:cNvPr id="10854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0854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0594CA-A81E-4662-8971-6A60BE7F297D}" type="slidenum">
              <a:rPr lang="zh-CN" altLang="en-US" smtClean="0"/>
              <a:pPr/>
              <a:t>50</a:t>
            </a:fld>
            <a:endParaRPr lang="en-US" altLang="zh-CN"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幻灯片图像占位符 1"/>
          <p:cNvSpPr>
            <a:spLocks noGrp="1" noRot="1" noChangeAspect="1" noTextEdit="1"/>
          </p:cNvSpPr>
          <p:nvPr>
            <p:ph type="sldImg"/>
          </p:nvPr>
        </p:nvSpPr>
        <p:spPr bwMode="auto">
          <a:noFill/>
          <a:ln>
            <a:solidFill>
              <a:srgbClr val="000000"/>
            </a:solidFill>
            <a:miter lim="800000"/>
            <a:headEnd/>
            <a:tailEnd/>
          </a:ln>
        </p:spPr>
      </p:sp>
      <p:sp>
        <p:nvSpPr>
          <p:cNvPr id="110594"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10595"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F09A13-B422-4AD5-9273-FE7BFA4F57F7}" type="slidenum">
              <a:rPr lang="zh-CN" altLang="en-US" smtClean="0"/>
              <a:pPr/>
              <a:t>51</a:t>
            </a:fld>
            <a:endParaRPr lang="en-US" altLang="zh-CN"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幻灯片图像占位符 1"/>
          <p:cNvSpPr>
            <a:spLocks noGrp="1" noRot="1" noChangeAspect="1" noTextEdit="1"/>
          </p:cNvSpPr>
          <p:nvPr>
            <p:ph type="sldImg"/>
          </p:nvPr>
        </p:nvSpPr>
        <p:spPr bwMode="auto">
          <a:noFill/>
          <a:ln>
            <a:solidFill>
              <a:srgbClr val="000000"/>
            </a:solidFill>
            <a:miter lim="800000"/>
            <a:headEnd/>
            <a:tailEnd/>
          </a:ln>
        </p:spPr>
      </p:sp>
      <p:sp>
        <p:nvSpPr>
          <p:cNvPr id="11264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1264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DE4F98-39B8-409A-9A7B-9F7576945BC0}" type="slidenum">
              <a:rPr lang="zh-CN" altLang="en-US" smtClean="0"/>
              <a:pPr/>
              <a:t>52</a:t>
            </a:fld>
            <a:endParaRPr lang="en-US" altLang="zh-CN"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幻灯片图像占位符 1"/>
          <p:cNvSpPr>
            <a:spLocks noGrp="1" noRot="1" noChangeAspect="1" noTextEdit="1"/>
          </p:cNvSpPr>
          <p:nvPr>
            <p:ph type="sldImg"/>
          </p:nvPr>
        </p:nvSpPr>
        <p:spPr bwMode="auto">
          <a:noFill/>
          <a:ln>
            <a:solidFill>
              <a:srgbClr val="000000"/>
            </a:solidFill>
            <a:miter lim="800000"/>
            <a:headEnd/>
            <a:tailEnd/>
          </a:ln>
        </p:spPr>
      </p:sp>
      <p:sp>
        <p:nvSpPr>
          <p:cNvPr id="11469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1469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91808A-76BF-427C-9F57-C17859D0D8EC}" type="slidenum">
              <a:rPr lang="zh-CN" altLang="en-US" smtClean="0"/>
              <a:pPr/>
              <a:t>53</a:t>
            </a:fld>
            <a:endParaRPr lang="en-US" altLang="zh-CN"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幻灯片图像占位符 1"/>
          <p:cNvSpPr>
            <a:spLocks noGrp="1" noRot="1" noChangeAspect="1" noTextEdit="1"/>
          </p:cNvSpPr>
          <p:nvPr>
            <p:ph type="sldImg"/>
          </p:nvPr>
        </p:nvSpPr>
        <p:spPr bwMode="auto">
          <a:noFill/>
          <a:ln>
            <a:solidFill>
              <a:srgbClr val="000000"/>
            </a:solidFill>
            <a:miter lim="800000"/>
            <a:headEnd/>
            <a:tailEnd/>
          </a:ln>
        </p:spPr>
      </p:sp>
      <p:sp>
        <p:nvSpPr>
          <p:cNvPr id="11673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1673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45695EF-A961-4E39-B608-DA30682CE910}" type="slidenum">
              <a:rPr lang="zh-CN" altLang="en-US" smtClean="0"/>
              <a:pPr/>
              <a:t>54</a:t>
            </a:fld>
            <a:endParaRPr lang="en-US" altLang="zh-CN"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p:cNvSpPr>
            <a:spLocks noGrp="1" noRot="1" noChangeAspect="1" noTextEdit="1"/>
          </p:cNvSpPr>
          <p:nvPr>
            <p:ph type="sldImg"/>
          </p:nvPr>
        </p:nvSpPr>
        <p:spPr bwMode="auto">
          <a:noFill/>
          <a:ln>
            <a:solidFill>
              <a:srgbClr val="000000"/>
            </a:solidFill>
            <a:miter lim="800000"/>
            <a:headEnd/>
            <a:tailEnd/>
          </a:ln>
        </p:spPr>
      </p:sp>
      <p:sp>
        <p:nvSpPr>
          <p:cNvPr id="11878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187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73BB33-67D5-46FC-B1D6-C9DF71788587}" type="slidenum">
              <a:rPr lang="zh-CN" altLang="en-US" smtClean="0"/>
              <a:pPr/>
              <a:t>55</a:t>
            </a:fld>
            <a:endParaRPr lang="en-US" altLang="zh-CN"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幻灯片图像占位符 1"/>
          <p:cNvSpPr>
            <a:spLocks noGrp="1" noRot="1" noChangeAspect="1" noTextEdit="1"/>
          </p:cNvSpPr>
          <p:nvPr>
            <p:ph type="sldImg"/>
          </p:nvPr>
        </p:nvSpPr>
        <p:spPr bwMode="auto">
          <a:noFill/>
          <a:ln>
            <a:solidFill>
              <a:srgbClr val="000000"/>
            </a:solidFill>
            <a:miter lim="800000"/>
            <a:headEnd/>
            <a:tailEnd/>
          </a:ln>
        </p:spPr>
      </p:sp>
      <p:sp>
        <p:nvSpPr>
          <p:cNvPr id="120834"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20835"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3F364C-A4AF-410E-9EFB-A4C510C5565A}" type="slidenum">
              <a:rPr lang="zh-CN" altLang="en-US" smtClean="0"/>
              <a:pPr/>
              <a:t>56</a:t>
            </a:fld>
            <a:endParaRPr lang="en-US" altLang="zh-CN"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幻灯片图像占位符 1"/>
          <p:cNvSpPr>
            <a:spLocks noGrp="1" noRot="1" noChangeAspect="1" noTextEdit="1"/>
          </p:cNvSpPr>
          <p:nvPr>
            <p:ph type="sldImg"/>
          </p:nvPr>
        </p:nvSpPr>
        <p:spPr bwMode="auto">
          <a:noFill/>
          <a:ln>
            <a:solidFill>
              <a:srgbClr val="000000"/>
            </a:solidFill>
            <a:miter lim="800000"/>
            <a:headEnd/>
            <a:tailEnd/>
          </a:ln>
        </p:spPr>
      </p:sp>
      <p:sp>
        <p:nvSpPr>
          <p:cNvPr id="12288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2288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75F2C2E-0B82-4823-90B4-7B120B6E45FC}" type="slidenum">
              <a:rPr lang="zh-CN" altLang="en-US" smtClean="0"/>
              <a:pPr/>
              <a:t>57</a:t>
            </a:fld>
            <a:endParaRPr lang="en-US"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幻灯片图像占位符 1"/>
          <p:cNvSpPr>
            <a:spLocks noGrp="1" noRot="1" noChangeAspect="1" noTextEdit="1"/>
          </p:cNvSpPr>
          <p:nvPr>
            <p:ph type="sldImg"/>
          </p:nvPr>
        </p:nvSpPr>
        <p:spPr bwMode="auto">
          <a:noFill/>
          <a:ln>
            <a:solidFill>
              <a:srgbClr val="000000"/>
            </a:solidFill>
            <a:miter lim="800000"/>
            <a:headEnd/>
            <a:tailEnd/>
          </a:ln>
        </p:spPr>
      </p:sp>
      <p:sp>
        <p:nvSpPr>
          <p:cNvPr id="3277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277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7CAF1D-F016-410C-A4BB-3AE47D7A855F}" type="slidenum">
              <a:rPr lang="zh-CN" altLang="en-US" smtClean="0"/>
              <a:pPr/>
              <a:t>13</a:t>
            </a:fld>
            <a:endParaRPr lang="en-US"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幻灯片图像占位符 1"/>
          <p:cNvSpPr>
            <a:spLocks noGrp="1" noRot="1" noChangeAspect="1" noTextEdit="1"/>
          </p:cNvSpPr>
          <p:nvPr>
            <p:ph type="sldImg"/>
          </p:nvPr>
        </p:nvSpPr>
        <p:spPr bwMode="auto">
          <a:noFill/>
          <a:ln>
            <a:solidFill>
              <a:srgbClr val="000000"/>
            </a:solidFill>
            <a:miter lim="800000"/>
            <a:headEnd/>
            <a:tailEnd/>
          </a:ln>
        </p:spPr>
      </p:sp>
      <p:sp>
        <p:nvSpPr>
          <p:cNvPr id="3481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481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DD7EE0-CE00-45B1-A5D8-1BE3E377B20D}" type="slidenum">
              <a:rPr lang="zh-CN" altLang="en-US" smtClean="0"/>
              <a:pPr/>
              <a:t>14</a:t>
            </a:fld>
            <a:endParaRPr lang="en-US"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幻灯片图像占位符 1"/>
          <p:cNvSpPr>
            <a:spLocks noGrp="1" noRot="1" noChangeAspect="1" noTextEdit="1"/>
          </p:cNvSpPr>
          <p:nvPr>
            <p:ph type="sldImg"/>
          </p:nvPr>
        </p:nvSpPr>
        <p:spPr bwMode="auto">
          <a:noFill/>
          <a:ln>
            <a:solidFill>
              <a:srgbClr val="000000"/>
            </a:solidFill>
            <a:miter lim="800000"/>
            <a:headEnd/>
            <a:tailEnd/>
          </a:ln>
        </p:spPr>
      </p:sp>
      <p:sp>
        <p:nvSpPr>
          <p:cNvPr id="3686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686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AEFA974-305A-4B75-989C-96C0630BC0EE}" type="slidenum">
              <a:rPr lang="zh-CN" altLang="en-US" smtClean="0"/>
              <a:pPr/>
              <a:t>15</a:t>
            </a:fld>
            <a:endParaRPr lang="en-US"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幻灯片图像占位符 1"/>
          <p:cNvSpPr>
            <a:spLocks noGrp="1" noRot="1" noChangeAspect="1" noTextEdit="1"/>
          </p:cNvSpPr>
          <p:nvPr>
            <p:ph type="sldImg"/>
          </p:nvPr>
        </p:nvSpPr>
        <p:spPr bwMode="auto">
          <a:noFill/>
          <a:ln>
            <a:solidFill>
              <a:srgbClr val="000000"/>
            </a:solidFill>
            <a:miter lim="800000"/>
            <a:headEnd/>
            <a:tailEnd/>
          </a:ln>
        </p:spPr>
      </p:sp>
      <p:sp>
        <p:nvSpPr>
          <p:cNvPr id="38914"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8915"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281E01-9393-422D-956C-4DB8B95F6863}" type="slidenum">
              <a:rPr lang="zh-CN" altLang="en-US" smtClean="0"/>
              <a:pPr/>
              <a:t>16</a:t>
            </a:fld>
            <a:endParaRPr lang="en-US"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幻灯片图像占位符 1"/>
          <p:cNvSpPr>
            <a:spLocks noGrp="1" noRot="1" noChangeAspect="1" noTextEdit="1"/>
          </p:cNvSpPr>
          <p:nvPr>
            <p:ph type="sldImg"/>
          </p:nvPr>
        </p:nvSpPr>
        <p:spPr bwMode="auto">
          <a:noFill/>
          <a:ln>
            <a:solidFill>
              <a:srgbClr val="000000"/>
            </a:solidFill>
            <a:miter lim="800000"/>
            <a:headEnd/>
            <a:tailEnd/>
          </a:ln>
        </p:spPr>
      </p:sp>
      <p:sp>
        <p:nvSpPr>
          <p:cNvPr id="4096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096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B3968E5-3B8E-4C8A-9227-3C6368367EF0}" type="slidenum">
              <a:rPr lang="zh-CN" altLang="en-US" smtClean="0"/>
              <a:pPr/>
              <a:t>17</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CN" altLang="en-US" smtClean="0"/>
              <a:t>单击此处编辑母版标题样式</a:t>
            </a:r>
            <a:endParaRPr lang="en-US"/>
          </a:p>
        </p:txBody>
      </p:sp>
      <p:sp>
        <p:nvSpPr>
          <p:cNvPr id="17" name="副标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smtClean="0"/>
              <a:t>单击此处编辑母版副标题样式</a:t>
            </a:r>
            <a:endParaRPr lang="en-US"/>
          </a:p>
        </p:txBody>
      </p:sp>
      <p:sp>
        <p:nvSpPr>
          <p:cNvPr id="4" name="日期占位符 9"/>
          <p:cNvSpPr>
            <a:spLocks noGrp="1"/>
          </p:cNvSpPr>
          <p:nvPr>
            <p:ph type="dt" sz="half" idx="10"/>
          </p:nvPr>
        </p:nvSpPr>
        <p:spPr/>
        <p:txBody>
          <a:bodyPr/>
          <a:lstStyle>
            <a:lvl1pPr>
              <a:defRPr/>
            </a:lvl1pPr>
          </a:lstStyle>
          <a:p>
            <a:pPr>
              <a:defRPr/>
            </a:pPr>
            <a:endParaRPr lang="en-US"/>
          </a:p>
        </p:txBody>
      </p:sp>
      <p:sp>
        <p:nvSpPr>
          <p:cNvPr id="5" name="页脚占位符 21"/>
          <p:cNvSpPr>
            <a:spLocks noGrp="1"/>
          </p:cNvSpPr>
          <p:nvPr>
            <p:ph type="ftr" sz="quarter" idx="11"/>
          </p:nvPr>
        </p:nvSpPr>
        <p:spPr/>
        <p:txBody>
          <a:bodyPr/>
          <a:lstStyle>
            <a:lvl1pPr>
              <a:defRPr/>
            </a:lvl1pPr>
          </a:lstStyle>
          <a:p>
            <a:pPr>
              <a:defRPr/>
            </a:pPr>
            <a:endParaRPr lang="en-US"/>
          </a:p>
        </p:txBody>
      </p:sp>
      <p:sp>
        <p:nvSpPr>
          <p:cNvPr id="6" name="灯片编号占位符 17"/>
          <p:cNvSpPr>
            <a:spLocks noGrp="1"/>
          </p:cNvSpPr>
          <p:nvPr>
            <p:ph type="sldNum" sz="quarter" idx="12"/>
          </p:nvPr>
        </p:nvSpPr>
        <p:spPr/>
        <p:txBody>
          <a:bodyPr/>
          <a:lstStyle>
            <a:lvl1pPr>
              <a:defRPr/>
            </a:lvl1pPr>
          </a:lstStyle>
          <a:p>
            <a:pPr>
              <a:defRPr/>
            </a:pPr>
            <a:fld id="{532CAE28-E19D-4F39-8821-16A088D260E2}" type="slidenum">
              <a:rPr lang="zh-CN" altLang="en-US"/>
              <a:pPr>
                <a:defRPr/>
              </a:pPr>
              <a:t>‹#›</a:t>
            </a:fld>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endParaRPr lang="en-US"/>
          </a:p>
        </p:txBody>
      </p:sp>
      <p:sp>
        <p:nvSpPr>
          <p:cNvPr id="5" name="页脚占位符 21"/>
          <p:cNvSpPr>
            <a:spLocks noGrp="1"/>
          </p:cNvSpPr>
          <p:nvPr>
            <p:ph type="ftr" sz="quarter" idx="11"/>
          </p:nvPr>
        </p:nvSpPr>
        <p:spPr/>
        <p:txBody>
          <a:bodyPr/>
          <a:lstStyle>
            <a:lvl1pPr>
              <a:defRPr/>
            </a:lvl1pPr>
          </a:lstStyle>
          <a:p>
            <a:pPr>
              <a:defRPr/>
            </a:pPr>
            <a:endParaRPr lang="en-US"/>
          </a:p>
        </p:txBody>
      </p:sp>
      <p:sp>
        <p:nvSpPr>
          <p:cNvPr id="6" name="灯片编号占位符 17"/>
          <p:cNvSpPr>
            <a:spLocks noGrp="1"/>
          </p:cNvSpPr>
          <p:nvPr>
            <p:ph type="sldNum" sz="quarter" idx="12"/>
          </p:nvPr>
        </p:nvSpPr>
        <p:spPr/>
        <p:txBody>
          <a:bodyPr/>
          <a:lstStyle>
            <a:lvl1pPr>
              <a:defRPr/>
            </a:lvl1pPr>
          </a:lstStyle>
          <a:p>
            <a:pPr>
              <a:defRPr/>
            </a:pPr>
            <a:fld id="{54F47A44-60C6-4B0C-841F-3EE56B0877C8}" type="slidenum">
              <a:rPr lang="zh-CN" altLang="en-US"/>
              <a:pPr>
                <a:defRPr/>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914401"/>
            <a:ext cx="6019800" cy="521176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endParaRPr lang="en-US"/>
          </a:p>
        </p:txBody>
      </p:sp>
      <p:sp>
        <p:nvSpPr>
          <p:cNvPr id="5" name="页脚占位符 21"/>
          <p:cNvSpPr>
            <a:spLocks noGrp="1"/>
          </p:cNvSpPr>
          <p:nvPr>
            <p:ph type="ftr" sz="quarter" idx="11"/>
          </p:nvPr>
        </p:nvSpPr>
        <p:spPr/>
        <p:txBody>
          <a:bodyPr/>
          <a:lstStyle>
            <a:lvl1pPr>
              <a:defRPr/>
            </a:lvl1pPr>
          </a:lstStyle>
          <a:p>
            <a:pPr>
              <a:defRPr/>
            </a:pPr>
            <a:endParaRPr lang="en-US"/>
          </a:p>
        </p:txBody>
      </p:sp>
      <p:sp>
        <p:nvSpPr>
          <p:cNvPr id="6" name="灯片编号占位符 17"/>
          <p:cNvSpPr>
            <a:spLocks noGrp="1"/>
          </p:cNvSpPr>
          <p:nvPr>
            <p:ph type="sldNum" sz="quarter" idx="12"/>
          </p:nvPr>
        </p:nvSpPr>
        <p:spPr/>
        <p:txBody>
          <a:bodyPr/>
          <a:lstStyle>
            <a:lvl1pPr>
              <a:defRPr/>
            </a:lvl1pPr>
          </a:lstStyle>
          <a:p>
            <a:pPr>
              <a:defRPr/>
            </a:pPr>
            <a:fld id="{AA03711A-129E-4783-AD10-DD5CF540F1F6}" type="slidenum">
              <a:rPr lang="zh-CN" altLang="en-US"/>
              <a:pPr>
                <a:defRPr/>
              </a:pPr>
              <a:t>‹#›</a:t>
            </a:fld>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endParaRPr lang="en-US"/>
          </a:p>
        </p:txBody>
      </p:sp>
      <p:sp>
        <p:nvSpPr>
          <p:cNvPr id="5" name="页脚占位符 21"/>
          <p:cNvSpPr>
            <a:spLocks noGrp="1"/>
          </p:cNvSpPr>
          <p:nvPr>
            <p:ph type="ftr" sz="quarter" idx="11"/>
          </p:nvPr>
        </p:nvSpPr>
        <p:spPr/>
        <p:txBody>
          <a:bodyPr/>
          <a:lstStyle>
            <a:lvl1pPr>
              <a:defRPr/>
            </a:lvl1pPr>
          </a:lstStyle>
          <a:p>
            <a:pPr>
              <a:defRPr/>
            </a:pPr>
            <a:endParaRPr lang="en-US"/>
          </a:p>
        </p:txBody>
      </p:sp>
      <p:sp>
        <p:nvSpPr>
          <p:cNvPr id="6" name="灯片编号占位符 17"/>
          <p:cNvSpPr>
            <a:spLocks noGrp="1"/>
          </p:cNvSpPr>
          <p:nvPr>
            <p:ph type="sldNum" sz="quarter" idx="12"/>
          </p:nvPr>
        </p:nvSpPr>
        <p:spPr/>
        <p:txBody>
          <a:bodyPr/>
          <a:lstStyle>
            <a:lvl1pPr>
              <a:defRPr/>
            </a:lvl1pPr>
          </a:lstStyle>
          <a:p>
            <a:pPr>
              <a:defRPr/>
            </a:pPr>
            <a:fld id="{18369B62-7F17-440B-BE7B-13EFCD7798F9}" type="slidenum">
              <a:rPr lang="zh-CN" altLang="en-US"/>
              <a:pPr>
                <a:defRPr/>
              </a:pPr>
              <a:t>‹#›</a:t>
            </a:fld>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smtClean="0"/>
              <a:t>单击此处编辑母版文本样式</a:t>
            </a:r>
          </a:p>
        </p:txBody>
      </p:sp>
      <p:sp>
        <p:nvSpPr>
          <p:cNvPr id="4" name="日期占位符 9"/>
          <p:cNvSpPr>
            <a:spLocks noGrp="1"/>
          </p:cNvSpPr>
          <p:nvPr>
            <p:ph type="dt" sz="half" idx="10"/>
          </p:nvPr>
        </p:nvSpPr>
        <p:spPr/>
        <p:txBody>
          <a:bodyPr/>
          <a:lstStyle>
            <a:lvl1pPr>
              <a:defRPr/>
            </a:lvl1pPr>
          </a:lstStyle>
          <a:p>
            <a:pPr>
              <a:defRPr/>
            </a:pPr>
            <a:endParaRPr lang="en-US"/>
          </a:p>
        </p:txBody>
      </p:sp>
      <p:sp>
        <p:nvSpPr>
          <p:cNvPr id="5" name="页脚占位符 21"/>
          <p:cNvSpPr>
            <a:spLocks noGrp="1"/>
          </p:cNvSpPr>
          <p:nvPr>
            <p:ph type="ftr" sz="quarter" idx="11"/>
          </p:nvPr>
        </p:nvSpPr>
        <p:spPr/>
        <p:txBody>
          <a:bodyPr/>
          <a:lstStyle>
            <a:lvl1pPr>
              <a:defRPr/>
            </a:lvl1pPr>
          </a:lstStyle>
          <a:p>
            <a:pPr>
              <a:defRPr/>
            </a:pPr>
            <a:endParaRPr lang="en-US"/>
          </a:p>
        </p:txBody>
      </p:sp>
      <p:sp>
        <p:nvSpPr>
          <p:cNvPr id="6" name="灯片编号占位符 17"/>
          <p:cNvSpPr>
            <a:spLocks noGrp="1"/>
          </p:cNvSpPr>
          <p:nvPr>
            <p:ph type="sldNum" sz="quarter" idx="12"/>
          </p:nvPr>
        </p:nvSpPr>
        <p:spPr/>
        <p:txBody>
          <a:bodyPr/>
          <a:lstStyle>
            <a:lvl1pPr>
              <a:defRPr/>
            </a:lvl1pPr>
          </a:lstStyle>
          <a:p>
            <a:pPr>
              <a:defRPr/>
            </a:pPr>
            <a:fld id="{34AB97B8-33E5-4ADE-8F03-29D32806E2F2}" type="slidenum">
              <a:rPr lang="zh-CN" altLang="en-US"/>
              <a:pPr>
                <a:defRPr/>
              </a:pPr>
              <a:t>‹#›</a:t>
            </a:fld>
            <a:endParaRPr 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9"/>
          <p:cNvSpPr>
            <a:spLocks noGrp="1"/>
          </p:cNvSpPr>
          <p:nvPr>
            <p:ph type="dt" sz="half" idx="10"/>
          </p:nvPr>
        </p:nvSpPr>
        <p:spPr/>
        <p:txBody>
          <a:bodyPr/>
          <a:lstStyle>
            <a:lvl1pPr>
              <a:defRPr/>
            </a:lvl1pPr>
          </a:lstStyle>
          <a:p>
            <a:pPr>
              <a:defRPr/>
            </a:pPr>
            <a:endParaRPr lang="en-US"/>
          </a:p>
        </p:txBody>
      </p:sp>
      <p:sp>
        <p:nvSpPr>
          <p:cNvPr id="6" name="页脚占位符 21"/>
          <p:cNvSpPr>
            <a:spLocks noGrp="1"/>
          </p:cNvSpPr>
          <p:nvPr>
            <p:ph type="ftr" sz="quarter" idx="11"/>
          </p:nvPr>
        </p:nvSpPr>
        <p:spPr/>
        <p:txBody>
          <a:bodyPr/>
          <a:lstStyle>
            <a:lvl1pPr>
              <a:defRPr/>
            </a:lvl1pPr>
          </a:lstStyle>
          <a:p>
            <a:pPr>
              <a:defRPr/>
            </a:pPr>
            <a:endParaRPr lang="en-US"/>
          </a:p>
        </p:txBody>
      </p:sp>
      <p:sp>
        <p:nvSpPr>
          <p:cNvPr id="7" name="灯片编号占位符 17"/>
          <p:cNvSpPr>
            <a:spLocks noGrp="1"/>
          </p:cNvSpPr>
          <p:nvPr>
            <p:ph type="sldNum" sz="quarter" idx="12"/>
          </p:nvPr>
        </p:nvSpPr>
        <p:spPr/>
        <p:txBody>
          <a:bodyPr/>
          <a:lstStyle>
            <a:lvl1pPr>
              <a:defRPr/>
            </a:lvl1pPr>
          </a:lstStyle>
          <a:p>
            <a:pPr>
              <a:defRPr/>
            </a:pPr>
            <a:fld id="{3213F0AD-B50C-483B-AC25-87EB5C26567D}" type="slidenum">
              <a:rPr lang="zh-CN" altLang="en-US"/>
              <a:pPr>
                <a:defRPr/>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lvl1pPr>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5" name="内容占位符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内容占位符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9"/>
          <p:cNvSpPr>
            <a:spLocks noGrp="1"/>
          </p:cNvSpPr>
          <p:nvPr>
            <p:ph type="dt" sz="half" idx="10"/>
          </p:nvPr>
        </p:nvSpPr>
        <p:spPr/>
        <p:txBody>
          <a:bodyPr/>
          <a:lstStyle>
            <a:lvl1pPr>
              <a:defRPr/>
            </a:lvl1pPr>
          </a:lstStyle>
          <a:p>
            <a:pPr>
              <a:defRPr/>
            </a:pPr>
            <a:endParaRPr lang="en-US"/>
          </a:p>
        </p:txBody>
      </p:sp>
      <p:sp>
        <p:nvSpPr>
          <p:cNvPr id="8" name="页脚占位符 21"/>
          <p:cNvSpPr>
            <a:spLocks noGrp="1"/>
          </p:cNvSpPr>
          <p:nvPr>
            <p:ph type="ftr" sz="quarter" idx="11"/>
          </p:nvPr>
        </p:nvSpPr>
        <p:spPr/>
        <p:txBody>
          <a:bodyPr/>
          <a:lstStyle>
            <a:lvl1pPr>
              <a:defRPr/>
            </a:lvl1pPr>
          </a:lstStyle>
          <a:p>
            <a:pPr>
              <a:defRPr/>
            </a:pPr>
            <a:endParaRPr lang="en-US"/>
          </a:p>
        </p:txBody>
      </p:sp>
      <p:sp>
        <p:nvSpPr>
          <p:cNvPr id="9" name="灯片编号占位符 17"/>
          <p:cNvSpPr>
            <a:spLocks noGrp="1"/>
          </p:cNvSpPr>
          <p:nvPr>
            <p:ph type="sldNum" sz="quarter" idx="12"/>
          </p:nvPr>
        </p:nvSpPr>
        <p:spPr/>
        <p:txBody>
          <a:bodyPr/>
          <a:lstStyle>
            <a:lvl1pPr>
              <a:defRPr/>
            </a:lvl1pPr>
          </a:lstStyle>
          <a:p>
            <a:pPr>
              <a:defRPr/>
            </a:pPr>
            <a:fld id="{86685859-7A4B-4AE4-A7EE-408017925B47}" type="slidenum">
              <a:rPr lang="zh-CN" altLang="en-US"/>
              <a:pPr>
                <a:defRPr/>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CN" altLang="en-US" smtClean="0"/>
              <a:t>单击此处编辑母版标题样式</a:t>
            </a:r>
            <a:endParaRPr lang="en-US"/>
          </a:p>
        </p:txBody>
      </p:sp>
      <p:sp>
        <p:nvSpPr>
          <p:cNvPr id="3" name="日期占位符 9"/>
          <p:cNvSpPr>
            <a:spLocks noGrp="1"/>
          </p:cNvSpPr>
          <p:nvPr>
            <p:ph type="dt" sz="half" idx="10"/>
          </p:nvPr>
        </p:nvSpPr>
        <p:spPr/>
        <p:txBody>
          <a:bodyPr/>
          <a:lstStyle>
            <a:lvl1pPr>
              <a:defRPr/>
            </a:lvl1pPr>
          </a:lstStyle>
          <a:p>
            <a:pPr>
              <a:defRPr/>
            </a:pPr>
            <a:endParaRPr lang="en-US"/>
          </a:p>
        </p:txBody>
      </p:sp>
      <p:sp>
        <p:nvSpPr>
          <p:cNvPr id="4" name="页脚占位符 21"/>
          <p:cNvSpPr>
            <a:spLocks noGrp="1"/>
          </p:cNvSpPr>
          <p:nvPr>
            <p:ph type="ftr" sz="quarter" idx="11"/>
          </p:nvPr>
        </p:nvSpPr>
        <p:spPr/>
        <p:txBody>
          <a:bodyPr/>
          <a:lstStyle>
            <a:lvl1pPr>
              <a:defRPr/>
            </a:lvl1pPr>
          </a:lstStyle>
          <a:p>
            <a:pPr>
              <a:defRPr/>
            </a:pPr>
            <a:endParaRPr lang="en-US"/>
          </a:p>
        </p:txBody>
      </p:sp>
      <p:sp>
        <p:nvSpPr>
          <p:cNvPr id="5" name="灯片编号占位符 17"/>
          <p:cNvSpPr>
            <a:spLocks noGrp="1"/>
          </p:cNvSpPr>
          <p:nvPr>
            <p:ph type="sldNum" sz="quarter" idx="12"/>
          </p:nvPr>
        </p:nvSpPr>
        <p:spPr/>
        <p:txBody>
          <a:bodyPr/>
          <a:lstStyle>
            <a:lvl1pPr>
              <a:defRPr/>
            </a:lvl1pPr>
          </a:lstStyle>
          <a:p>
            <a:pPr>
              <a:defRPr/>
            </a:pPr>
            <a:fld id="{503C5ECA-A6C9-4E36-AD06-C6F5031E47BD}" type="slidenum">
              <a:rPr lang="zh-CN" altLang="en-US"/>
              <a:pPr>
                <a:defRPr/>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9"/>
          <p:cNvSpPr>
            <a:spLocks noGrp="1"/>
          </p:cNvSpPr>
          <p:nvPr>
            <p:ph type="dt" sz="half" idx="10"/>
          </p:nvPr>
        </p:nvSpPr>
        <p:spPr/>
        <p:txBody>
          <a:bodyPr/>
          <a:lstStyle>
            <a:lvl1pPr>
              <a:defRPr/>
            </a:lvl1pPr>
          </a:lstStyle>
          <a:p>
            <a:pPr>
              <a:defRPr/>
            </a:pPr>
            <a:endParaRPr lang="en-US"/>
          </a:p>
        </p:txBody>
      </p:sp>
      <p:sp>
        <p:nvSpPr>
          <p:cNvPr id="3" name="页脚占位符 21"/>
          <p:cNvSpPr>
            <a:spLocks noGrp="1"/>
          </p:cNvSpPr>
          <p:nvPr>
            <p:ph type="ftr" sz="quarter" idx="11"/>
          </p:nvPr>
        </p:nvSpPr>
        <p:spPr/>
        <p:txBody>
          <a:bodyPr/>
          <a:lstStyle>
            <a:lvl1pPr>
              <a:defRPr/>
            </a:lvl1pPr>
          </a:lstStyle>
          <a:p>
            <a:pPr>
              <a:defRPr/>
            </a:pPr>
            <a:endParaRPr lang="en-US"/>
          </a:p>
        </p:txBody>
      </p:sp>
      <p:sp>
        <p:nvSpPr>
          <p:cNvPr id="4" name="灯片编号占位符 17"/>
          <p:cNvSpPr>
            <a:spLocks noGrp="1"/>
          </p:cNvSpPr>
          <p:nvPr>
            <p:ph type="sldNum" sz="quarter" idx="12"/>
          </p:nvPr>
        </p:nvSpPr>
        <p:spPr/>
        <p:txBody>
          <a:bodyPr/>
          <a:lstStyle>
            <a:lvl1pPr>
              <a:defRPr/>
            </a:lvl1pPr>
          </a:lstStyle>
          <a:p>
            <a:pPr>
              <a:defRPr/>
            </a:pPr>
            <a:fld id="{4959F581-4CBD-4D11-B653-714E16CCEE1B}" type="slidenum">
              <a:rPr lang="zh-CN" altLang="en-US"/>
              <a:pPr>
                <a:defRPr/>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CN" altLang="en-US" smtClean="0"/>
              <a:t>单击此处编辑母版标题样式</a:t>
            </a:r>
            <a:endParaRPr lang="en-US"/>
          </a:p>
        </p:txBody>
      </p:sp>
      <p:sp>
        <p:nvSpPr>
          <p:cNvPr id="3" name="文本占位符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CN" altLang="en-US" smtClean="0"/>
              <a:t>单击此处编辑母版文本样式</a:t>
            </a:r>
          </a:p>
        </p:txBody>
      </p:sp>
      <p:sp>
        <p:nvSpPr>
          <p:cNvPr id="4" name="内容占位符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9"/>
          <p:cNvSpPr>
            <a:spLocks noGrp="1"/>
          </p:cNvSpPr>
          <p:nvPr>
            <p:ph type="dt" sz="half" idx="10"/>
          </p:nvPr>
        </p:nvSpPr>
        <p:spPr/>
        <p:txBody>
          <a:bodyPr/>
          <a:lstStyle>
            <a:lvl1pPr>
              <a:defRPr/>
            </a:lvl1pPr>
          </a:lstStyle>
          <a:p>
            <a:pPr>
              <a:defRPr/>
            </a:pPr>
            <a:endParaRPr lang="en-US"/>
          </a:p>
        </p:txBody>
      </p:sp>
      <p:sp>
        <p:nvSpPr>
          <p:cNvPr id="6" name="页脚占位符 21"/>
          <p:cNvSpPr>
            <a:spLocks noGrp="1"/>
          </p:cNvSpPr>
          <p:nvPr>
            <p:ph type="ftr" sz="quarter" idx="11"/>
          </p:nvPr>
        </p:nvSpPr>
        <p:spPr/>
        <p:txBody>
          <a:bodyPr/>
          <a:lstStyle>
            <a:lvl1pPr>
              <a:defRPr/>
            </a:lvl1pPr>
          </a:lstStyle>
          <a:p>
            <a:pPr>
              <a:defRPr/>
            </a:pPr>
            <a:endParaRPr lang="en-US"/>
          </a:p>
        </p:txBody>
      </p:sp>
      <p:sp>
        <p:nvSpPr>
          <p:cNvPr id="7" name="灯片编号占位符 17"/>
          <p:cNvSpPr>
            <a:spLocks noGrp="1"/>
          </p:cNvSpPr>
          <p:nvPr>
            <p:ph type="sldNum" sz="quarter" idx="12"/>
          </p:nvPr>
        </p:nvSpPr>
        <p:spPr/>
        <p:txBody>
          <a:bodyPr/>
          <a:lstStyle>
            <a:lvl1pPr>
              <a:defRPr/>
            </a:lvl1pPr>
          </a:lstStyle>
          <a:p>
            <a:pPr>
              <a:defRPr/>
            </a:pPr>
            <a:fld id="{16A7252D-ADCB-448E-A0B6-EBCBF3B9D6AC}" type="slidenum">
              <a:rPr lang="zh-CN" altLang="en-US"/>
              <a:pPr>
                <a:defRPr/>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单圆角矩形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直角三角形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2" name="标题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zh-CN" altLang="en-US" smtClean="0"/>
              <a:t>单击此处编辑母版标题样式</a:t>
            </a:r>
            <a:endParaRPr lang="en-US"/>
          </a:p>
        </p:txBody>
      </p:sp>
      <p:sp>
        <p:nvSpPr>
          <p:cNvPr id="4" name="文本占位符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CN" altLang="en-US" smtClean="0"/>
              <a:t>单击此处编辑母版文本样式</a:t>
            </a:r>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CN" altLang="en-US" noProof="0" smtClean="0"/>
              <a:t>单击图标添加图片</a:t>
            </a:r>
            <a:endParaRPr lang="en-US" noProof="0" dirty="0"/>
          </a:p>
        </p:txBody>
      </p:sp>
      <p:sp>
        <p:nvSpPr>
          <p:cNvPr id="9" name="日期占位符 4"/>
          <p:cNvSpPr>
            <a:spLocks noGrp="1"/>
          </p:cNvSpPr>
          <p:nvPr>
            <p:ph type="dt" sz="half" idx="10"/>
          </p:nvPr>
        </p:nvSpPr>
        <p:spPr/>
        <p:txBody>
          <a:bodyPr/>
          <a:lstStyle>
            <a:lvl1pPr>
              <a:defRPr/>
            </a:lvl1pPr>
          </a:lstStyle>
          <a:p>
            <a:pPr>
              <a:defRPr/>
            </a:pPr>
            <a:endParaRPr lang="en-US"/>
          </a:p>
        </p:txBody>
      </p:sp>
      <p:sp>
        <p:nvSpPr>
          <p:cNvPr id="10" name="页脚占位符 5"/>
          <p:cNvSpPr>
            <a:spLocks noGrp="1"/>
          </p:cNvSpPr>
          <p:nvPr>
            <p:ph type="ftr" sz="quarter" idx="11"/>
          </p:nvPr>
        </p:nvSpPr>
        <p:spPr/>
        <p:txBody>
          <a:bodyPr/>
          <a:lstStyle>
            <a:lvl1pPr>
              <a:defRPr/>
            </a:lvl1pPr>
          </a:lstStyle>
          <a:p>
            <a:pPr>
              <a:defRPr/>
            </a:pPr>
            <a:endParaRPr lang="en-US"/>
          </a:p>
        </p:txBody>
      </p:sp>
      <p:sp>
        <p:nvSpPr>
          <p:cNvPr id="11" name="灯片编号占位符 6"/>
          <p:cNvSpPr>
            <a:spLocks noGrp="1"/>
          </p:cNvSpPr>
          <p:nvPr>
            <p:ph type="sldNum" sz="quarter" idx="12"/>
          </p:nvPr>
        </p:nvSpPr>
        <p:spPr>
          <a:xfrm>
            <a:off x="8077200" y="6356350"/>
            <a:ext cx="609600" cy="365125"/>
          </a:xfrm>
        </p:spPr>
        <p:txBody>
          <a:bodyPr/>
          <a:lstStyle>
            <a:lvl1pPr>
              <a:defRPr/>
            </a:lvl1pPr>
          </a:lstStyle>
          <a:p>
            <a:pPr>
              <a:defRPr/>
            </a:pPr>
            <a:fld id="{A0DF7D77-D486-4732-A952-AD02D3723675}" type="slidenum">
              <a:rPr lang="zh-CN" altLang="en-US"/>
              <a:pPr>
                <a:defRPr/>
              </a:pPr>
              <a:t>‹#›</a:t>
            </a:fld>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任意多边形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1028" name="标题占位符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zh-CN" altLang="en-US" smtClean="0"/>
              <a:t>单击此处编辑母版标题样式</a:t>
            </a:r>
            <a:endParaRPr lang="en-US" smtClean="0"/>
          </a:p>
        </p:txBody>
      </p:sp>
      <p:sp>
        <p:nvSpPr>
          <p:cNvPr id="1029" name="文本占位符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页脚占位符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灯片编号占位符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5C1397A5-5644-4136-9783-75B967F37244}" type="slidenum">
              <a:rPr lang="zh-CN" altLang="en-US"/>
              <a:pPr>
                <a:defRPr/>
              </a:pPr>
              <a:t>‹#›</a:t>
            </a:fld>
            <a:endParaRPr lang="en-US"/>
          </a:p>
        </p:txBody>
      </p:sp>
      <p:grpSp>
        <p:nvGrpSpPr>
          <p:cNvPr id="1033" name="组合 1"/>
          <p:cNvGrpSpPr>
            <a:grpSpLocks/>
          </p:cNvGrpSpPr>
          <p:nvPr/>
        </p:nvGrpSpPr>
        <p:grpSpPr bwMode="auto">
          <a:xfrm>
            <a:off x="-19050" y="203200"/>
            <a:ext cx="9180513" cy="647700"/>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95" r:id="rId1"/>
    <p:sldLayoutId id="2147483694" r:id="rId2"/>
    <p:sldLayoutId id="2147483693" r:id="rId3"/>
    <p:sldLayoutId id="2147483692" r:id="rId4"/>
    <p:sldLayoutId id="2147483691" r:id="rId5"/>
    <p:sldLayoutId id="2147483690" r:id="rId6"/>
    <p:sldLayoutId id="2147483689" r:id="rId7"/>
    <p:sldLayoutId id="2147483688" r:id="rId8"/>
    <p:sldLayoutId id="2147483696" r:id="rId9"/>
    <p:sldLayoutId id="2147483687" r:id="rId10"/>
    <p:sldLayoutId id="2147483686" r:id="rId11"/>
  </p:sldLayoutIdLst>
  <p:transition>
    <p:wipe dir="r"/>
  </p:transition>
  <p:timing>
    <p:tnLst>
      <p:par>
        <p:cTn id="1" dur="indefinite" restart="never" nodeType="tmRoot"/>
      </p:par>
    </p:tnLst>
  </p:timing>
  <p:hf sldNum="0"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ea typeface="隶书" pitchFamily="49" charset="-122"/>
        </a:defRPr>
      </a:lvl2pPr>
      <a:lvl3pPr algn="l" rtl="0" fontAlgn="base">
        <a:spcBef>
          <a:spcPct val="0"/>
        </a:spcBef>
        <a:spcAft>
          <a:spcPct val="0"/>
        </a:spcAft>
        <a:defRPr sz="5000">
          <a:solidFill>
            <a:schemeClr val="tx2"/>
          </a:solidFill>
          <a:latin typeface="Calibri" pitchFamily="34" charset="0"/>
          <a:ea typeface="隶书" pitchFamily="49" charset="-122"/>
        </a:defRPr>
      </a:lvl3pPr>
      <a:lvl4pPr algn="l" rtl="0" fontAlgn="base">
        <a:spcBef>
          <a:spcPct val="0"/>
        </a:spcBef>
        <a:spcAft>
          <a:spcPct val="0"/>
        </a:spcAft>
        <a:defRPr sz="5000">
          <a:solidFill>
            <a:schemeClr val="tx2"/>
          </a:solidFill>
          <a:latin typeface="Calibri" pitchFamily="34" charset="0"/>
          <a:ea typeface="隶书" pitchFamily="49" charset="-122"/>
        </a:defRPr>
      </a:lvl4pPr>
      <a:lvl5pPr algn="l" rtl="0" fontAlgn="base">
        <a:spcBef>
          <a:spcPct val="0"/>
        </a:spcBef>
        <a:spcAft>
          <a:spcPct val="0"/>
        </a:spcAft>
        <a:defRPr sz="5000">
          <a:solidFill>
            <a:schemeClr val="tx2"/>
          </a:solidFill>
          <a:latin typeface="Calibri" pitchFamily="34" charset="0"/>
          <a:ea typeface="隶书" pitchFamily="49" charset="-122"/>
        </a:defRPr>
      </a:lvl5pPr>
      <a:lvl6pPr marL="457200" algn="l" rtl="0" fontAlgn="base">
        <a:spcBef>
          <a:spcPct val="0"/>
        </a:spcBef>
        <a:spcAft>
          <a:spcPct val="0"/>
        </a:spcAft>
        <a:defRPr sz="5000">
          <a:solidFill>
            <a:schemeClr val="tx2"/>
          </a:solidFill>
          <a:latin typeface="Calibri" pitchFamily="34" charset="0"/>
          <a:ea typeface="隶书" pitchFamily="49" charset="-122"/>
        </a:defRPr>
      </a:lvl6pPr>
      <a:lvl7pPr marL="914400" algn="l" rtl="0" fontAlgn="base">
        <a:spcBef>
          <a:spcPct val="0"/>
        </a:spcBef>
        <a:spcAft>
          <a:spcPct val="0"/>
        </a:spcAft>
        <a:defRPr sz="5000">
          <a:solidFill>
            <a:schemeClr val="tx2"/>
          </a:solidFill>
          <a:latin typeface="Calibri" pitchFamily="34" charset="0"/>
          <a:ea typeface="隶书" pitchFamily="49" charset="-122"/>
        </a:defRPr>
      </a:lvl7pPr>
      <a:lvl8pPr marL="1371600" algn="l" rtl="0" fontAlgn="base">
        <a:spcBef>
          <a:spcPct val="0"/>
        </a:spcBef>
        <a:spcAft>
          <a:spcPct val="0"/>
        </a:spcAft>
        <a:defRPr sz="5000">
          <a:solidFill>
            <a:schemeClr val="tx2"/>
          </a:solidFill>
          <a:latin typeface="Calibri" pitchFamily="34" charset="0"/>
          <a:ea typeface="隶书" pitchFamily="49" charset="-122"/>
        </a:defRPr>
      </a:lvl8pPr>
      <a:lvl9pPr marL="1828800" algn="l" rtl="0" fontAlgn="base">
        <a:spcBef>
          <a:spcPct val="0"/>
        </a:spcBef>
        <a:spcAft>
          <a:spcPct val="0"/>
        </a:spcAft>
        <a:defRPr sz="5000">
          <a:solidFill>
            <a:schemeClr val="tx2"/>
          </a:solidFill>
          <a:latin typeface="Calibri" pitchFamily="34" charset="0"/>
          <a:ea typeface="隶书" pitchFamily="49" charset="-122"/>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21361;&#38505;&#21270;&#23398;&#21697;&#30446;&#24405;2015&#29256;/&#21361;&#38505;&#21270;&#23398;&#21697;&#30446;&#24405;&#65288;2015&#29256;&#65289;&#23454;&#26045;&#25351;&#21335;&#65288;&#35797;&#34892;&#65289;.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21361;&#38505;&#21270;&#23398;&#21697;&#30446;&#24405;2015&#29256;/&#21361;&#38505;&#21270;&#23398;&#21697;&#20998;&#31867;&#20449;&#24687;&#34920;.doc"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21361;&#38505;&#21270;&#23398;&#21697;&#30446;&#24405;2015&#29256;/&#31908;&#23433;&#30417;&#31649;&#19977;&#12304;2015&#12305;40&#21495;&#24191;&#19996;&#30465;&#23433;&#20840;&#29983;&#20135;&#30417;&#30563;&#31649;&#29702;&#23616;&#20851;&#20110;&#20570;&#22909;&#12298;&#21361;&#38505;&#21270;&#23398;&#21697;&#30446;&#24405;&#65288;2015&#29256;&#65289;&#12299;&#23454;&#26045;&#24037;&#20316;&#30340;&#36890;&#30693;.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2015&#24180;&#30465;&#23616;62&#21495;&#25991;/&#31908;&#23433;&#30417;&#12308;2015&#12309;62&#21495;&#12288;&#20851;&#20110;&#21360;&#21457;&#20851;&#20110;&#21361;&#38505;&#21270;&#23398;&#21697;&#24314;&#35774;&#39033;&#30446;&#23433;&#20840;&#35774;&#26045;&#39564;&#25910;&#26377;&#20851;&#24037;&#20316;&#30340;&#36890;&#30693;.pdf"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22269;&#23478;&#23433;&#20840;&#29983;&#20135;&#30417;&#30563;&#31649;&#29702;&#24635;&#23616;3&#21495;&#20844;&#21578;%20&#21361;&#38505;&#21270;&#23398;&#21697;&#23433;&#20840;&#20351;&#29992;&#35768;&#21487;&#36866;&#29992;&#34892;&#19994;&#30446;&#24405;&#65288;2013&#24180;&#29256;&#65289;/&#21361;&#38505;&#21270;&#23398;&#21697;&#23433;&#20840;&#20351;&#29992;&#35768;&#21487;&#36866;&#29992;&#34892;&#19994;&#30446;&#24405;&#65288;2013&#24180;&#29256;&#65289;.doc"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22269;&#23478;&#23433;&#20840;&#30417;&#31649;&#24635;&#23616;&#31532;9&#21495;&#20844;&#21578;%20&#21361;&#38505;&#21270;&#23398;&#21697;&#20351;&#29992;&#37327;/&#21361;&#38505;&#21270;&#23398;&#21697;&#20351;&#29992;&#37327;.doc" TargetMode="Externa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531D4D43-D0E2-4FC0-AF9F-0DCB75320589}" type="slidenum">
              <a:rPr lang="en-US" altLang="zh-CN" sz="1000">
                <a:solidFill>
                  <a:srgbClr val="FFFFFF"/>
                </a:solidFill>
              </a:rPr>
              <a:pPr algn="r"/>
              <a:t>1</a:t>
            </a:fld>
            <a:endParaRPr lang="en-US" altLang="zh-CN" sz="1000">
              <a:solidFill>
                <a:srgbClr val="FFFFFF"/>
              </a:solidFill>
            </a:endParaRPr>
          </a:p>
        </p:txBody>
      </p:sp>
      <p:pic>
        <p:nvPicPr>
          <p:cNvPr id="15362" name="Picture 6" descr="C:\Users\hp-01\AppData\Roaming\Tencent\Users\28306697\QQ\WinTemp\RichOle\__0X36WBT8%5~9[JDN[87}E.png"/>
          <p:cNvPicPr>
            <a:picLocks noChangeAspect="1" noChangeArrowheads="1"/>
          </p:cNvPicPr>
          <p:nvPr/>
        </p:nvPicPr>
        <p:blipFill>
          <a:blip r:embed="rId2"/>
          <a:srcRect/>
          <a:stretch>
            <a:fillRect/>
          </a:stretch>
        </p:blipFill>
        <p:spPr bwMode="auto">
          <a:xfrm>
            <a:off x="0" y="0"/>
            <a:ext cx="9144000" cy="1196975"/>
          </a:xfrm>
          <a:prstGeom prst="rect">
            <a:avLst/>
          </a:prstGeom>
          <a:noFill/>
          <a:ln w="9525">
            <a:noFill/>
            <a:miter lim="800000"/>
            <a:headEnd/>
            <a:tailEnd/>
          </a:ln>
        </p:spPr>
      </p:pic>
      <p:sp>
        <p:nvSpPr>
          <p:cNvPr id="15363" name="TextBox 3"/>
          <p:cNvSpPr txBox="1">
            <a:spLocks noChangeArrowheads="1"/>
          </p:cNvSpPr>
          <p:nvPr/>
        </p:nvSpPr>
        <p:spPr bwMode="auto">
          <a:xfrm>
            <a:off x="539750" y="1989138"/>
            <a:ext cx="8353425" cy="2986087"/>
          </a:xfrm>
          <a:prstGeom prst="rect">
            <a:avLst/>
          </a:prstGeom>
          <a:noFill/>
          <a:ln w="9525">
            <a:noFill/>
            <a:miter lim="800000"/>
            <a:headEnd/>
            <a:tailEnd/>
          </a:ln>
        </p:spPr>
        <p:txBody>
          <a:bodyPr>
            <a:spAutoFit/>
          </a:bodyPr>
          <a:lstStyle/>
          <a:p>
            <a:r>
              <a:rPr lang="zh-CN" altLang="en-US" sz="4800" b="1">
                <a:solidFill>
                  <a:srgbClr val="0070C0"/>
                </a:solidFill>
              </a:rPr>
              <a:t>危险化学品安全监管法律法规</a:t>
            </a:r>
            <a:endParaRPr lang="en-US" altLang="zh-CN" sz="4800" b="1">
              <a:solidFill>
                <a:srgbClr val="0070C0"/>
              </a:solidFill>
            </a:endParaRPr>
          </a:p>
          <a:p>
            <a:endParaRPr lang="en-US" altLang="zh-CN"/>
          </a:p>
          <a:p>
            <a:endParaRPr lang="en-US" altLang="zh-CN"/>
          </a:p>
          <a:p>
            <a:pPr algn="ctr"/>
            <a:r>
              <a:rPr lang="zh-CN" altLang="en-US" sz="4000">
                <a:solidFill>
                  <a:srgbClr val="0070C0"/>
                </a:solidFill>
                <a:latin typeface="华文行楷" pitchFamily="2" charset="-122"/>
                <a:ea typeface="华文行楷" pitchFamily="2" charset="-122"/>
              </a:rPr>
              <a:t>监管二科   杨勋</a:t>
            </a:r>
            <a:endParaRPr lang="en-US" altLang="zh-CN" sz="4000">
              <a:solidFill>
                <a:srgbClr val="0070C0"/>
              </a:solidFill>
            </a:endParaRPr>
          </a:p>
          <a:p>
            <a:endParaRPr lang="en-US" altLang="zh-CN"/>
          </a:p>
          <a:p>
            <a:endParaRPr lang="en-US" altLang="zh-CN"/>
          </a:p>
          <a:p>
            <a:pPr algn="ctr"/>
            <a:r>
              <a:rPr lang="en-US" altLang="zh-CN" sz="2800">
                <a:solidFill>
                  <a:srgbClr val="0070C0"/>
                </a:solidFill>
              </a:rPr>
              <a:t>2016</a:t>
            </a:r>
            <a:r>
              <a:rPr lang="zh-CN" altLang="en-US" sz="2800">
                <a:solidFill>
                  <a:srgbClr val="0070C0"/>
                </a:solidFill>
              </a:rPr>
              <a:t>年</a:t>
            </a:r>
            <a:r>
              <a:rPr lang="en-US" altLang="zh-CN" sz="2800">
                <a:solidFill>
                  <a:srgbClr val="0070C0"/>
                </a:solidFill>
              </a:rPr>
              <a:t>4</a:t>
            </a:r>
            <a:r>
              <a:rPr lang="zh-CN" altLang="en-US" sz="2800">
                <a:solidFill>
                  <a:srgbClr val="0070C0"/>
                </a:solidFill>
              </a:rPr>
              <a:t>月</a:t>
            </a:r>
            <a:r>
              <a:rPr lang="en-US" altLang="zh-CN" sz="2800">
                <a:solidFill>
                  <a:srgbClr val="0070C0"/>
                </a:solidFill>
              </a:rPr>
              <a:t>15</a:t>
            </a:r>
            <a:r>
              <a:rPr lang="zh-CN" altLang="en-US" sz="2800">
                <a:solidFill>
                  <a:srgbClr val="0070C0"/>
                </a:solidFill>
              </a:rPr>
              <a:t>日</a:t>
            </a:r>
            <a:endParaRPr lang="en-US" altLang="zh-CN" sz="2800">
              <a:solidFill>
                <a:srgbClr val="0070C0"/>
              </a:solidFill>
              <a:latin typeface="华文行楷" pitchFamily="2" charset="-122"/>
              <a:ea typeface="华文行楷" pitchFamily="2" charset="-122"/>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E7894FF8-100E-49B8-9D41-CEB1792B9CE5}" type="slidenum">
              <a:rPr lang="en-US" altLang="zh-CN" sz="1000">
                <a:solidFill>
                  <a:srgbClr val="FFFFFF"/>
                </a:solidFill>
              </a:rPr>
              <a:pPr algn="r"/>
              <a:t>10</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25608" name="TextBox 4"/>
          <p:cNvSpPr txBox="1">
            <a:spLocks noChangeArrowheads="1"/>
          </p:cNvSpPr>
          <p:nvPr/>
        </p:nvSpPr>
        <p:spPr bwMode="auto">
          <a:xfrm>
            <a:off x="250825" y="2133600"/>
            <a:ext cx="8459788" cy="3540125"/>
          </a:xfrm>
          <a:prstGeom prst="rect">
            <a:avLst/>
          </a:prstGeom>
          <a:noFill/>
          <a:ln w="9525">
            <a:noFill/>
            <a:miter lim="800000"/>
            <a:headEnd/>
            <a:tailEnd/>
          </a:ln>
        </p:spPr>
        <p:txBody>
          <a:bodyPr>
            <a:spAutoFit/>
          </a:bodyPr>
          <a:lstStyle/>
          <a:p>
            <a:pPr algn="ctr"/>
            <a:r>
              <a:rPr lang="zh-CN" altLang="zh-CN" sz="3200" b="1"/>
              <a:t>《安全生产法》</a:t>
            </a:r>
            <a:endParaRPr lang="zh-CN" altLang="zh-CN" sz="3200"/>
          </a:p>
          <a:p>
            <a:endParaRPr lang="zh-CN" altLang="en-US" sz="2400"/>
          </a:p>
          <a:p>
            <a:r>
              <a:rPr lang="zh-CN" altLang="en-US" sz="2400"/>
              <a:t>★</a:t>
            </a:r>
            <a:r>
              <a:rPr lang="zh-CN" altLang="zh-CN" sz="2400"/>
              <a:t>是我国安全生产领域第一大法。</a:t>
            </a:r>
          </a:p>
          <a:p>
            <a:r>
              <a:rPr lang="zh-CN" altLang="en-US" sz="2400"/>
              <a:t>★由第九届全国人民代表大会</a:t>
            </a:r>
            <a:r>
              <a:rPr lang="zh-CN" altLang="zh-CN" sz="2400"/>
              <a:t>常务委员会第二十八次会议于</a:t>
            </a:r>
            <a:r>
              <a:rPr lang="en-US" altLang="zh-CN" sz="2400"/>
              <a:t>2002</a:t>
            </a:r>
            <a:r>
              <a:rPr lang="zh-CN" altLang="zh-CN" sz="2400"/>
              <a:t>年</a:t>
            </a:r>
            <a:r>
              <a:rPr lang="en-US" altLang="zh-CN" sz="2400"/>
              <a:t>6</a:t>
            </a:r>
            <a:r>
              <a:rPr lang="zh-CN" altLang="zh-CN" sz="2400"/>
              <a:t>月</a:t>
            </a:r>
            <a:r>
              <a:rPr lang="en-US" altLang="zh-CN" sz="2400"/>
              <a:t>29</a:t>
            </a:r>
            <a:r>
              <a:rPr lang="zh-CN" altLang="zh-CN" sz="2400"/>
              <a:t>日通过公布，自</a:t>
            </a:r>
            <a:r>
              <a:rPr lang="en-US" altLang="zh-CN" sz="2400"/>
              <a:t>2002</a:t>
            </a:r>
            <a:r>
              <a:rPr lang="zh-CN" altLang="zh-CN" sz="2400"/>
              <a:t>年</a:t>
            </a:r>
            <a:r>
              <a:rPr lang="en-US" altLang="zh-CN" sz="2400"/>
              <a:t>11</a:t>
            </a:r>
            <a:r>
              <a:rPr lang="zh-CN" altLang="zh-CN" sz="2400"/>
              <a:t>月</a:t>
            </a:r>
            <a:r>
              <a:rPr lang="en-US" altLang="zh-CN" sz="2400"/>
              <a:t>1</a:t>
            </a:r>
            <a:r>
              <a:rPr lang="zh-CN" altLang="zh-CN" sz="2400"/>
              <a:t>日起施行。</a:t>
            </a:r>
          </a:p>
          <a:p>
            <a:r>
              <a:rPr lang="zh-CN" altLang="en-US" sz="2400"/>
              <a:t>★ </a:t>
            </a:r>
            <a:r>
              <a:rPr lang="en-US" altLang="zh-CN" sz="2400"/>
              <a:t>2014</a:t>
            </a:r>
            <a:r>
              <a:rPr lang="zh-CN" altLang="zh-CN" sz="2400"/>
              <a:t>年</a:t>
            </a:r>
            <a:r>
              <a:rPr lang="en-US" altLang="zh-CN" sz="2400"/>
              <a:t>8</a:t>
            </a:r>
            <a:r>
              <a:rPr lang="zh-CN" altLang="zh-CN" sz="2400"/>
              <a:t>月</a:t>
            </a:r>
            <a:r>
              <a:rPr lang="en-US" altLang="zh-CN" sz="2400"/>
              <a:t>31</a:t>
            </a:r>
            <a:r>
              <a:rPr lang="zh-CN" altLang="zh-CN" sz="2400"/>
              <a:t>日第十二届全国人民代表大会常务委员会第十次会议通过全国人民代表大会常务委员会关于修改《中华人民共和国安全生产法》的决定，自</a:t>
            </a:r>
            <a:r>
              <a:rPr lang="en-US" altLang="zh-CN" sz="2400"/>
              <a:t>2014</a:t>
            </a:r>
            <a:r>
              <a:rPr lang="zh-CN" altLang="zh-CN" sz="2400"/>
              <a:t>年</a:t>
            </a:r>
            <a:r>
              <a:rPr lang="en-US" altLang="zh-CN" sz="2400"/>
              <a:t>12</a:t>
            </a:r>
            <a:r>
              <a:rPr lang="zh-CN" altLang="zh-CN" sz="2400"/>
              <a:t>月</a:t>
            </a:r>
            <a:r>
              <a:rPr lang="en-US" altLang="zh-CN" sz="2400"/>
              <a:t>1</a:t>
            </a:r>
            <a:r>
              <a:rPr lang="zh-CN" altLang="zh-CN" sz="2400"/>
              <a:t>日起施行。</a:t>
            </a:r>
          </a:p>
          <a:p>
            <a:endParaRPr lang="zh-CN" altLang="en-US" sz="240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CA73C5A4-2B04-413E-8056-345553216B07}" type="slidenum">
              <a:rPr lang="en-US" altLang="zh-CN" sz="1000">
                <a:solidFill>
                  <a:srgbClr val="FFFFFF"/>
                </a:solidFill>
              </a:rPr>
              <a:pPr algn="r"/>
              <a:t>11</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27656" name="TextBox 4"/>
          <p:cNvSpPr txBox="1">
            <a:spLocks noChangeArrowheads="1"/>
          </p:cNvSpPr>
          <p:nvPr/>
        </p:nvSpPr>
        <p:spPr bwMode="auto">
          <a:xfrm>
            <a:off x="358775" y="2060575"/>
            <a:ext cx="8785225" cy="4389438"/>
          </a:xfrm>
          <a:prstGeom prst="rect">
            <a:avLst/>
          </a:prstGeom>
          <a:noFill/>
          <a:ln w="9525">
            <a:noFill/>
            <a:miter lim="800000"/>
            <a:headEnd/>
            <a:tailEnd/>
          </a:ln>
        </p:spPr>
        <p:txBody>
          <a:bodyPr>
            <a:spAutoFit/>
          </a:bodyPr>
          <a:lstStyle/>
          <a:p>
            <a:r>
              <a:rPr lang="zh-CN" altLang="en-US" sz="2400"/>
              <a:t>★</a:t>
            </a:r>
            <a:r>
              <a:rPr lang="zh-CN" altLang="zh-CN" sz="2400" b="1"/>
              <a:t>有关危险化学品安全生产的相关内容</a:t>
            </a:r>
            <a:endParaRPr lang="en-US" altLang="zh-CN" sz="2400" b="1"/>
          </a:p>
          <a:p>
            <a:endParaRPr lang="zh-CN" altLang="en-US"/>
          </a:p>
          <a:p>
            <a:r>
              <a:rPr lang="zh-CN" altLang="en-US" sz="2000"/>
              <a:t>◆</a:t>
            </a:r>
            <a:r>
              <a:rPr lang="zh-CN" altLang="zh-CN" sz="2000"/>
              <a:t>生产经营单位的</a:t>
            </a:r>
            <a:r>
              <a:rPr lang="zh-CN" altLang="zh-CN" sz="2000" b="1">
                <a:solidFill>
                  <a:srgbClr val="FF0000"/>
                </a:solidFill>
              </a:rPr>
              <a:t>主要负责人</a:t>
            </a:r>
            <a:r>
              <a:rPr lang="zh-CN" altLang="zh-CN" sz="2000"/>
              <a:t>对本单位的安全生产工作全面负责。（第五条</a:t>
            </a:r>
            <a:r>
              <a:rPr lang="zh-CN" altLang="zh-CN" sz="2000" b="1"/>
              <a:t>）</a:t>
            </a:r>
            <a:endParaRPr lang="zh-CN" altLang="zh-CN" sz="2000"/>
          </a:p>
          <a:p>
            <a:r>
              <a:rPr lang="zh-CN" altLang="zh-CN" sz="2000">
                <a:solidFill>
                  <a:srgbClr val="FF0000"/>
                </a:solidFill>
              </a:rPr>
              <a:t>主要负责人</a:t>
            </a:r>
            <a:r>
              <a:rPr lang="zh-CN" altLang="zh-CN" sz="2000"/>
              <a:t>：第一责任人（法人代表、总经理）、直接责任人（分管安全的副总经理、厂长）</a:t>
            </a:r>
          </a:p>
          <a:p>
            <a:r>
              <a:rPr lang="zh-CN" altLang="en-US" sz="2000"/>
              <a:t>◆主要负责人的</a:t>
            </a:r>
            <a:r>
              <a:rPr lang="zh-CN" altLang="en-US" sz="2000">
                <a:solidFill>
                  <a:srgbClr val="FF0000"/>
                </a:solidFill>
              </a:rPr>
              <a:t>七大职责</a:t>
            </a:r>
            <a:r>
              <a:rPr lang="zh-CN" altLang="zh-CN" sz="2000"/>
              <a:t>：</a:t>
            </a:r>
          </a:p>
          <a:p>
            <a:r>
              <a:rPr lang="en-US" altLang="zh-CN" sz="2000"/>
              <a:t>1.</a:t>
            </a:r>
            <a:r>
              <a:rPr lang="zh-CN" altLang="zh-CN" sz="2000"/>
              <a:t>建立、健全本单位安全生产责任制；</a:t>
            </a:r>
          </a:p>
          <a:p>
            <a:r>
              <a:rPr lang="en-US" altLang="zh-CN" sz="2000"/>
              <a:t>2.</a:t>
            </a:r>
            <a:r>
              <a:rPr lang="zh-CN" altLang="zh-CN" sz="2000"/>
              <a:t>组织制定本单位安全生产规章制度和操作规程；</a:t>
            </a:r>
          </a:p>
          <a:p>
            <a:r>
              <a:rPr lang="en-US" altLang="zh-CN" sz="2000"/>
              <a:t>3.</a:t>
            </a:r>
            <a:r>
              <a:rPr lang="zh-CN" altLang="zh-CN" sz="2000"/>
              <a:t>组织制定并实施本单位安全生产教育和培训计划；</a:t>
            </a:r>
          </a:p>
          <a:p>
            <a:r>
              <a:rPr lang="en-US" altLang="zh-CN" sz="2000"/>
              <a:t>4.</a:t>
            </a:r>
            <a:r>
              <a:rPr lang="zh-CN" altLang="zh-CN" sz="2000"/>
              <a:t>保证本单位安全生产投入的有效实施；</a:t>
            </a:r>
          </a:p>
          <a:p>
            <a:r>
              <a:rPr lang="en-US" altLang="zh-CN" sz="2000"/>
              <a:t>5.</a:t>
            </a:r>
            <a:r>
              <a:rPr lang="zh-CN" altLang="zh-CN" sz="2000"/>
              <a:t>督促、检查本单位的安全生产工作，及时消除生产安全事故隐患；</a:t>
            </a:r>
          </a:p>
          <a:p>
            <a:r>
              <a:rPr lang="en-US" altLang="zh-CN" sz="2000"/>
              <a:t>6.</a:t>
            </a:r>
            <a:r>
              <a:rPr lang="zh-CN" altLang="zh-CN" sz="2000"/>
              <a:t>组织制定并实施本单位的生产安全事故应急救援预案；</a:t>
            </a:r>
          </a:p>
          <a:p>
            <a:r>
              <a:rPr lang="en-US" altLang="zh-CN" sz="2000"/>
              <a:t>7.</a:t>
            </a:r>
            <a:r>
              <a:rPr lang="zh-CN" altLang="zh-CN" sz="2000"/>
              <a:t>及时、如实报告生产安全事故。（第十八条）</a:t>
            </a:r>
          </a:p>
          <a:p>
            <a:endParaRPr lang="zh-CN" altLang="en-US" sz="200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7970C126-CF5F-40B4-ABA2-FA948961E0E0}" type="slidenum">
              <a:rPr lang="en-US" altLang="zh-CN" sz="1000">
                <a:solidFill>
                  <a:srgbClr val="FFFFFF"/>
                </a:solidFill>
              </a:rPr>
              <a:pPr algn="r"/>
              <a:t>12</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29704" name="TextBox 4"/>
          <p:cNvSpPr txBox="1">
            <a:spLocks noChangeArrowheads="1"/>
          </p:cNvSpPr>
          <p:nvPr/>
        </p:nvSpPr>
        <p:spPr bwMode="auto">
          <a:xfrm>
            <a:off x="395288" y="2276475"/>
            <a:ext cx="8748712" cy="4710113"/>
          </a:xfrm>
          <a:prstGeom prst="rect">
            <a:avLst/>
          </a:prstGeom>
          <a:noFill/>
          <a:ln w="9525">
            <a:noFill/>
            <a:miter lim="800000"/>
            <a:headEnd/>
            <a:tailEnd/>
          </a:ln>
        </p:spPr>
        <p:txBody>
          <a:bodyPr>
            <a:spAutoFit/>
          </a:bodyPr>
          <a:lstStyle/>
          <a:p>
            <a:r>
              <a:rPr lang="zh-CN" altLang="en-US" sz="2000"/>
              <a:t>◆</a:t>
            </a:r>
            <a:r>
              <a:rPr lang="zh-CN" altLang="zh-CN" sz="2000"/>
              <a:t>危险物品的生产、经营、储存单位应当</a:t>
            </a:r>
            <a:r>
              <a:rPr lang="zh-CN" altLang="zh-CN" sz="2000">
                <a:solidFill>
                  <a:srgbClr val="FF0000"/>
                </a:solidFill>
              </a:rPr>
              <a:t>设置安全生产管理机构或者配备专职安全生产管理人员</a:t>
            </a:r>
            <a:r>
              <a:rPr lang="zh-CN" altLang="zh-CN" sz="2000"/>
              <a:t>。（第二十一条）</a:t>
            </a:r>
          </a:p>
          <a:p>
            <a:endParaRPr lang="en-US" altLang="zh-CN" sz="2000"/>
          </a:p>
          <a:p>
            <a:r>
              <a:rPr lang="zh-CN" altLang="en-US" sz="2000"/>
              <a:t>◆</a:t>
            </a:r>
            <a:r>
              <a:rPr lang="zh-CN" altLang="zh-CN" sz="2000"/>
              <a:t>安全生产管理机构以及安全生产管理人员</a:t>
            </a:r>
            <a:r>
              <a:rPr lang="zh-CN" altLang="en-US" sz="2000">
                <a:solidFill>
                  <a:srgbClr val="FF0000"/>
                </a:solidFill>
              </a:rPr>
              <a:t>七大职责</a:t>
            </a:r>
            <a:r>
              <a:rPr lang="zh-CN" altLang="en-US" sz="2000"/>
              <a:t>：</a:t>
            </a:r>
            <a:endParaRPr lang="zh-CN" altLang="zh-CN" sz="2000"/>
          </a:p>
          <a:p>
            <a:r>
              <a:rPr lang="en-US" altLang="zh-CN" sz="2000"/>
              <a:t>1.</a:t>
            </a:r>
            <a:r>
              <a:rPr lang="zh-CN" altLang="zh-CN" sz="2000"/>
              <a:t>组织或者参与拟订本单位安全生产规章制度、操作规程和生产安全事故应急救援预案；</a:t>
            </a:r>
          </a:p>
          <a:p>
            <a:r>
              <a:rPr lang="en-US" altLang="zh-CN" sz="2000"/>
              <a:t>2.</a:t>
            </a:r>
            <a:r>
              <a:rPr lang="zh-CN" altLang="zh-CN" sz="2000"/>
              <a:t>组织或者参与本单位安全生产教育和培训，如实记录安全生产教育和培训情况；</a:t>
            </a:r>
          </a:p>
          <a:p>
            <a:r>
              <a:rPr lang="en-US" altLang="zh-CN" sz="2000"/>
              <a:t>3.</a:t>
            </a:r>
            <a:r>
              <a:rPr lang="zh-CN" altLang="zh-CN" sz="2000"/>
              <a:t>督促落实本单位重大危险源的安全管理措施；</a:t>
            </a:r>
          </a:p>
          <a:p>
            <a:r>
              <a:rPr lang="en-US" altLang="zh-CN" sz="2000"/>
              <a:t>4.</a:t>
            </a:r>
            <a:r>
              <a:rPr lang="zh-CN" altLang="zh-CN" sz="2000"/>
              <a:t>组织或者参与本单位应急救援演练；</a:t>
            </a:r>
          </a:p>
          <a:p>
            <a:r>
              <a:rPr lang="en-US" altLang="zh-CN" sz="2000"/>
              <a:t>5.</a:t>
            </a:r>
            <a:r>
              <a:rPr lang="zh-CN" altLang="zh-CN" sz="2000"/>
              <a:t>检查本单位的安全生产状况，及时排查生产安全事故隐患，提出改进安全生产管理的建议；</a:t>
            </a:r>
          </a:p>
          <a:p>
            <a:r>
              <a:rPr lang="en-US" altLang="zh-CN" sz="2000"/>
              <a:t>6.</a:t>
            </a:r>
            <a:r>
              <a:rPr lang="zh-CN" altLang="zh-CN" sz="2000"/>
              <a:t>制止和纠正违章指挥、强令冒险作业、违反操作规程的行为；</a:t>
            </a:r>
          </a:p>
          <a:p>
            <a:r>
              <a:rPr lang="en-US" altLang="zh-CN" sz="2000"/>
              <a:t>7.</a:t>
            </a:r>
            <a:r>
              <a:rPr lang="zh-CN" altLang="zh-CN" sz="2000"/>
              <a:t>督促落实本单位安全生产整改措施。（第二十二条）</a:t>
            </a:r>
          </a:p>
          <a:p>
            <a:endParaRPr lang="zh-CN" altLang="en-US" sz="200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34DFB156-67F8-4E8A-B7CD-3FDD51B16C5D}" type="slidenum">
              <a:rPr lang="en-US" altLang="zh-CN" sz="1000">
                <a:solidFill>
                  <a:srgbClr val="FFFFFF"/>
                </a:solidFill>
              </a:rPr>
              <a:pPr algn="r"/>
              <a:t>13</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31752" name="TextBox 4"/>
          <p:cNvSpPr txBox="1">
            <a:spLocks noChangeArrowheads="1"/>
          </p:cNvSpPr>
          <p:nvPr/>
        </p:nvSpPr>
        <p:spPr bwMode="auto">
          <a:xfrm>
            <a:off x="395288" y="2276475"/>
            <a:ext cx="8280400" cy="4370388"/>
          </a:xfrm>
          <a:prstGeom prst="rect">
            <a:avLst/>
          </a:prstGeom>
          <a:noFill/>
          <a:ln w="9525">
            <a:noFill/>
            <a:miter lim="800000"/>
            <a:headEnd/>
            <a:tailEnd/>
          </a:ln>
        </p:spPr>
        <p:txBody>
          <a:bodyPr>
            <a:spAutoFit/>
          </a:bodyPr>
          <a:lstStyle/>
          <a:p>
            <a:r>
              <a:rPr lang="zh-CN" altLang="en-US" sz="2000"/>
              <a:t>◆关于</a:t>
            </a:r>
            <a:r>
              <a:rPr lang="zh-CN" altLang="en-US" sz="2000">
                <a:solidFill>
                  <a:srgbClr val="FF0000"/>
                </a:solidFill>
              </a:rPr>
              <a:t>培训考核合格</a:t>
            </a:r>
            <a:r>
              <a:rPr lang="zh-CN" altLang="en-US" sz="2000"/>
              <a:t>规定</a:t>
            </a:r>
            <a:endParaRPr lang="en-US" altLang="zh-CN" sz="2000"/>
          </a:p>
          <a:p>
            <a:r>
              <a:rPr lang="zh-CN" altLang="zh-CN" sz="2000"/>
              <a:t>生产经营单位的主要负责人和安全生产管理人员必须具备与本单位所从事的生产经营活动相应的安全生产知识和管理能力。</a:t>
            </a:r>
          </a:p>
          <a:p>
            <a:r>
              <a:rPr lang="zh-CN" altLang="zh-CN" sz="2000"/>
              <a:t>危险物品的生产、经营、储存单位的主要负责人和安全生产管理人员，应当由主管的负有安全生产监督管理职责的部门对其安全生产知识和管理能力考核合格。</a:t>
            </a:r>
            <a:r>
              <a:rPr lang="zh-CN" altLang="en-US" sz="2000"/>
              <a:t>（</a:t>
            </a:r>
            <a:r>
              <a:rPr lang="zh-CN" altLang="zh-CN" sz="2000"/>
              <a:t>第二十四条）</a:t>
            </a:r>
          </a:p>
          <a:p>
            <a:endParaRPr lang="en-US" altLang="zh-CN" sz="2000"/>
          </a:p>
          <a:p>
            <a:r>
              <a:rPr lang="zh-CN" altLang="en-US" sz="2000"/>
              <a:t>◆关于</a:t>
            </a:r>
            <a:r>
              <a:rPr lang="zh-CN" altLang="en-US" sz="2000">
                <a:solidFill>
                  <a:srgbClr val="FF0000"/>
                </a:solidFill>
              </a:rPr>
              <a:t>注册安全工程师</a:t>
            </a:r>
            <a:r>
              <a:rPr lang="zh-CN" altLang="en-US" sz="2000"/>
              <a:t>的规定</a:t>
            </a:r>
            <a:endParaRPr lang="en-US" altLang="zh-CN" sz="2000"/>
          </a:p>
          <a:p>
            <a:r>
              <a:rPr lang="zh-CN" altLang="zh-CN" sz="2000"/>
              <a:t>危险物品的生产、储存单位</a:t>
            </a:r>
            <a:r>
              <a:rPr lang="zh-CN" altLang="zh-CN" sz="2000">
                <a:solidFill>
                  <a:srgbClr val="FF0000"/>
                </a:solidFill>
              </a:rPr>
              <a:t>应当有注册安全工程师</a:t>
            </a:r>
            <a:r>
              <a:rPr lang="zh-CN" altLang="zh-CN" sz="2000"/>
              <a:t>从事安全生产管理工作。（第二十四条）</a:t>
            </a:r>
            <a:endParaRPr lang="en-US" altLang="zh-CN" sz="2000"/>
          </a:p>
          <a:p>
            <a:endParaRPr lang="en-US" altLang="zh-CN" sz="2000"/>
          </a:p>
          <a:p>
            <a:endParaRPr lang="zh-CN" altLang="zh-CN" sz="2000"/>
          </a:p>
          <a:p>
            <a:endParaRPr lang="zh-CN" altLang="zh-CN" sz="2000"/>
          </a:p>
          <a:p>
            <a:endParaRPr lang="zh-CN" altLang="en-US"/>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FA30E1AC-82D7-4514-A15B-9A49FAC96DF3}" type="slidenum">
              <a:rPr lang="en-US" altLang="zh-CN" sz="1000">
                <a:solidFill>
                  <a:srgbClr val="FFFFFF"/>
                </a:solidFill>
              </a:rPr>
              <a:pPr algn="r"/>
              <a:t>14</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33800" name="TextBox 4"/>
          <p:cNvSpPr txBox="1">
            <a:spLocks noChangeArrowheads="1"/>
          </p:cNvSpPr>
          <p:nvPr/>
        </p:nvSpPr>
        <p:spPr bwMode="auto">
          <a:xfrm>
            <a:off x="539750" y="2430463"/>
            <a:ext cx="8064500" cy="4400550"/>
          </a:xfrm>
          <a:prstGeom prst="rect">
            <a:avLst/>
          </a:prstGeom>
          <a:noFill/>
          <a:ln w="9525">
            <a:noFill/>
            <a:miter lim="800000"/>
            <a:headEnd/>
            <a:tailEnd/>
          </a:ln>
        </p:spPr>
        <p:txBody>
          <a:bodyPr>
            <a:spAutoFit/>
          </a:bodyPr>
          <a:lstStyle/>
          <a:p>
            <a:endParaRPr lang="zh-CN" altLang="en-US" sz="2000"/>
          </a:p>
          <a:p>
            <a:r>
              <a:rPr lang="zh-CN" altLang="en-US" sz="2000"/>
              <a:t>◆</a:t>
            </a:r>
            <a:r>
              <a:rPr lang="zh-CN" altLang="zh-CN" sz="2000"/>
              <a:t>有关危险化学品</a:t>
            </a:r>
            <a:r>
              <a:rPr lang="zh-CN" altLang="zh-CN" sz="2000">
                <a:solidFill>
                  <a:srgbClr val="FF0000"/>
                </a:solidFill>
              </a:rPr>
              <a:t>建设项目“三同时”</a:t>
            </a:r>
            <a:r>
              <a:rPr lang="zh-CN" altLang="zh-CN" sz="2000"/>
              <a:t>的</a:t>
            </a:r>
            <a:r>
              <a:rPr lang="zh-CN" altLang="en-US" sz="2000"/>
              <a:t>规定</a:t>
            </a:r>
            <a:r>
              <a:rPr lang="zh-CN" altLang="zh-CN" sz="2000"/>
              <a:t>：</a:t>
            </a:r>
          </a:p>
          <a:p>
            <a:endParaRPr lang="en-US" altLang="zh-CN" sz="2000">
              <a:solidFill>
                <a:srgbClr val="FF0000"/>
              </a:solidFill>
            </a:endParaRPr>
          </a:p>
          <a:p>
            <a:r>
              <a:rPr lang="zh-CN" altLang="en-US" sz="2000">
                <a:solidFill>
                  <a:srgbClr val="FF0000"/>
                </a:solidFill>
              </a:rPr>
              <a:t>（安全设施设计审查）</a:t>
            </a:r>
            <a:r>
              <a:rPr lang="zh-CN" altLang="zh-CN" sz="2000"/>
              <a:t>矿山、金属冶炼建设项目和用于生产、储存、装卸危险物品的建设项目的安全设施设计应当按照国家有关规定报经有关部门审查，审查部门及其负责审查的人员对审查结果负责。</a:t>
            </a:r>
            <a:r>
              <a:rPr lang="zh-CN" altLang="en-US" sz="2000"/>
              <a:t>（第三十条）</a:t>
            </a:r>
            <a:endParaRPr lang="en-US" altLang="zh-CN" sz="2000"/>
          </a:p>
          <a:p>
            <a:endParaRPr lang="en-US" altLang="zh-CN" sz="2000"/>
          </a:p>
          <a:p>
            <a:r>
              <a:rPr lang="zh-CN" altLang="en-US" sz="2000">
                <a:solidFill>
                  <a:srgbClr val="FF0000"/>
                </a:solidFill>
              </a:rPr>
              <a:t>（安全设施竣工验收）</a:t>
            </a:r>
            <a:r>
              <a:rPr lang="zh-CN" altLang="zh-CN" sz="2000"/>
              <a:t>矿山、金属冶炼建设项目和用于生产、储存危险物品的建设项目竣工投入生产或者使用前，应当由建设单位负责组织对安全设施进行验收；验收合格后，方可投入生产和使用。安全生产监督管理部门应当加强对建设单位验收活动和验收结果的监督核查。</a:t>
            </a:r>
            <a:endParaRPr lang="en-US" altLang="zh-CN" sz="2000"/>
          </a:p>
          <a:p>
            <a:r>
              <a:rPr lang="zh-CN" altLang="en-US" sz="2000"/>
              <a:t>（第三十一条）</a:t>
            </a:r>
            <a:endParaRPr lang="zh-CN" altLang="zh-CN" sz="2000"/>
          </a:p>
          <a:p>
            <a:endParaRPr lang="zh-CN" altLang="zh-CN" sz="2000"/>
          </a:p>
          <a:p>
            <a:endParaRPr lang="zh-CN" altLang="en-US" sz="200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C8F30659-1A69-4790-BABF-749BC565A78B}" type="slidenum">
              <a:rPr lang="en-US" altLang="zh-CN" sz="1000">
                <a:solidFill>
                  <a:srgbClr val="FFFFFF"/>
                </a:solidFill>
              </a:rPr>
              <a:pPr algn="r"/>
              <a:t>15</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35848" name="TextBox 4"/>
          <p:cNvSpPr txBox="1">
            <a:spLocks noChangeArrowheads="1"/>
          </p:cNvSpPr>
          <p:nvPr/>
        </p:nvSpPr>
        <p:spPr bwMode="auto">
          <a:xfrm>
            <a:off x="539750" y="2417763"/>
            <a:ext cx="8064500" cy="2832100"/>
          </a:xfrm>
          <a:prstGeom prst="rect">
            <a:avLst/>
          </a:prstGeom>
          <a:noFill/>
          <a:ln w="9525">
            <a:noFill/>
            <a:miter lim="800000"/>
            <a:headEnd/>
            <a:tailEnd/>
          </a:ln>
        </p:spPr>
        <p:txBody>
          <a:bodyPr>
            <a:spAutoFit/>
          </a:bodyPr>
          <a:lstStyle/>
          <a:p>
            <a:r>
              <a:rPr lang="zh-CN" altLang="en-US" sz="2000"/>
              <a:t>◆</a:t>
            </a:r>
            <a:r>
              <a:rPr lang="zh-CN" altLang="zh-CN" sz="2000"/>
              <a:t>关于</a:t>
            </a:r>
            <a:r>
              <a:rPr lang="zh-CN" altLang="zh-CN" sz="2000">
                <a:solidFill>
                  <a:srgbClr val="FF0000"/>
                </a:solidFill>
              </a:rPr>
              <a:t>禁止“三合一”</a:t>
            </a:r>
            <a:r>
              <a:rPr lang="zh-CN" altLang="zh-CN" sz="2000"/>
              <a:t>的规定：</a:t>
            </a:r>
          </a:p>
          <a:p>
            <a:endParaRPr lang="en-US" altLang="zh-CN" sz="2000"/>
          </a:p>
          <a:p>
            <a:r>
              <a:rPr lang="zh-CN" altLang="zh-CN" sz="2000"/>
              <a:t>第三十九条</a:t>
            </a:r>
            <a:r>
              <a:rPr lang="en-US" altLang="zh-CN" sz="2000"/>
              <a:t> </a:t>
            </a:r>
            <a:r>
              <a:rPr lang="zh-CN" altLang="zh-CN" sz="2000"/>
              <a:t>生产、经营、储存、使用危险物品的车间、商店、仓库不得与员工宿舍在同一座建筑物内，并应当与员工宿舍保持安全距离。</a:t>
            </a:r>
          </a:p>
          <a:p>
            <a:r>
              <a:rPr lang="en-US" altLang="zh-CN" sz="2000"/>
              <a:t>    </a:t>
            </a:r>
            <a:r>
              <a:rPr lang="zh-CN" altLang="zh-CN" sz="2000"/>
              <a:t>生产经营场所和员工宿舍应当设有符合紧急疏散要求、标志明显、保持畅通的出口。禁止锁闭、封堵生产经营场所或者员工宿舍的出口。</a:t>
            </a:r>
          </a:p>
          <a:p>
            <a:endParaRPr lang="zh-CN" altLang="zh-CN" sz="2000"/>
          </a:p>
          <a:p>
            <a:endParaRPr lang="zh-CN" altLang="zh-CN" sz="2000"/>
          </a:p>
          <a:p>
            <a:endParaRPr lang="zh-CN" altLang="en-US"/>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4C7DEA8C-9466-4DBE-AF67-E5CED7B9B984}" type="slidenum">
              <a:rPr lang="en-US" altLang="zh-CN" sz="1000">
                <a:solidFill>
                  <a:srgbClr val="FFFFFF"/>
                </a:solidFill>
              </a:rPr>
              <a:pPr algn="r"/>
              <a:t>16</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37896" name="TextBox 4"/>
          <p:cNvSpPr txBox="1">
            <a:spLocks noChangeArrowheads="1"/>
          </p:cNvSpPr>
          <p:nvPr/>
        </p:nvSpPr>
        <p:spPr bwMode="auto">
          <a:xfrm>
            <a:off x="1143000" y="3000375"/>
            <a:ext cx="6985000" cy="3046413"/>
          </a:xfrm>
          <a:prstGeom prst="rect">
            <a:avLst/>
          </a:prstGeom>
          <a:noFill/>
          <a:ln w="9525">
            <a:noFill/>
            <a:miter lim="800000"/>
            <a:headEnd/>
            <a:tailEnd/>
          </a:ln>
        </p:spPr>
        <p:txBody>
          <a:bodyPr>
            <a:spAutoFit/>
          </a:bodyPr>
          <a:lstStyle/>
          <a:p>
            <a:r>
              <a:rPr lang="en-US" altLang="zh-CN" sz="2400"/>
              <a:t>2011</a:t>
            </a:r>
            <a:r>
              <a:rPr lang="zh-CN" altLang="zh-CN" sz="2400"/>
              <a:t>年</a:t>
            </a:r>
            <a:r>
              <a:rPr lang="en-US" altLang="zh-CN" sz="2400"/>
              <a:t>2</a:t>
            </a:r>
            <a:r>
              <a:rPr lang="zh-CN" altLang="zh-CN" sz="2400"/>
              <a:t>月</a:t>
            </a:r>
            <a:r>
              <a:rPr lang="en-US" altLang="zh-CN" sz="2400"/>
              <a:t>16</a:t>
            </a:r>
            <a:r>
              <a:rPr lang="zh-CN" altLang="zh-CN" sz="2400"/>
              <a:t>日国务院第</a:t>
            </a:r>
            <a:r>
              <a:rPr lang="en-US" altLang="zh-CN" sz="2400"/>
              <a:t>144</a:t>
            </a:r>
            <a:r>
              <a:rPr lang="zh-CN" altLang="zh-CN" sz="2400"/>
              <a:t>次常务会议修订通过，</a:t>
            </a:r>
            <a:endParaRPr lang="en-US" altLang="zh-CN" sz="2400"/>
          </a:p>
          <a:p>
            <a:endParaRPr lang="en-US" altLang="zh-CN" sz="2400"/>
          </a:p>
          <a:p>
            <a:r>
              <a:rPr lang="en-US" altLang="zh-CN" sz="2400"/>
              <a:t>2011</a:t>
            </a:r>
            <a:r>
              <a:rPr lang="zh-CN" altLang="zh-CN" sz="2400"/>
              <a:t>年</a:t>
            </a:r>
            <a:r>
              <a:rPr lang="en-US" altLang="zh-CN" sz="2400"/>
              <a:t>3</a:t>
            </a:r>
            <a:r>
              <a:rPr lang="zh-CN" altLang="zh-CN" sz="2400"/>
              <a:t>月</a:t>
            </a:r>
            <a:r>
              <a:rPr lang="en-US" altLang="zh-CN" sz="2400"/>
              <a:t>2</a:t>
            </a:r>
            <a:r>
              <a:rPr lang="zh-CN" altLang="zh-CN" sz="2400"/>
              <a:t>日国务院令第</a:t>
            </a:r>
            <a:r>
              <a:rPr lang="en-US" altLang="zh-CN" sz="2400"/>
              <a:t>591</a:t>
            </a:r>
            <a:r>
              <a:rPr lang="zh-CN" altLang="zh-CN" sz="2400"/>
              <a:t>号发布，自</a:t>
            </a:r>
            <a:r>
              <a:rPr lang="en-US" altLang="zh-CN" sz="2400"/>
              <a:t>2011</a:t>
            </a:r>
            <a:r>
              <a:rPr lang="zh-CN" altLang="zh-CN" sz="2400"/>
              <a:t>年</a:t>
            </a:r>
            <a:r>
              <a:rPr lang="en-US" altLang="zh-CN" sz="2400"/>
              <a:t>12</a:t>
            </a:r>
            <a:r>
              <a:rPr lang="zh-CN" altLang="zh-CN" sz="2400"/>
              <a:t>月</a:t>
            </a:r>
            <a:r>
              <a:rPr lang="en-US" altLang="zh-CN" sz="2400"/>
              <a:t>1</a:t>
            </a:r>
            <a:r>
              <a:rPr lang="zh-CN" altLang="zh-CN" sz="2400"/>
              <a:t>日起施行。</a:t>
            </a:r>
            <a:endParaRPr lang="en-US" altLang="zh-CN" sz="2400"/>
          </a:p>
          <a:p>
            <a:endParaRPr lang="en-US" altLang="zh-CN" sz="2400"/>
          </a:p>
          <a:p>
            <a:r>
              <a:rPr lang="en-US" altLang="zh-CN" sz="2400"/>
              <a:t>2013</a:t>
            </a:r>
            <a:r>
              <a:rPr lang="zh-CN" altLang="zh-CN" sz="2400"/>
              <a:t>年</a:t>
            </a:r>
            <a:r>
              <a:rPr lang="en-US" altLang="zh-CN" sz="2400"/>
              <a:t>12</a:t>
            </a:r>
            <a:r>
              <a:rPr lang="zh-CN" altLang="zh-CN" sz="2400"/>
              <a:t>月</a:t>
            </a:r>
            <a:r>
              <a:rPr lang="en-US" altLang="zh-CN" sz="2400"/>
              <a:t>4</a:t>
            </a:r>
            <a:r>
              <a:rPr lang="zh-CN" altLang="zh-CN" sz="2400"/>
              <a:t>日国务院第</a:t>
            </a:r>
            <a:r>
              <a:rPr lang="en-US" altLang="zh-CN" sz="2400"/>
              <a:t>32</a:t>
            </a:r>
            <a:r>
              <a:rPr lang="zh-CN" altLang="zh-CN" sz="2400"/>
              <a:t>次常务会议修订通过，自</a:t>
            </a:r>
            <a:r>
              <a:rPr lang="en-US" altLang="zh-CN" sz="2400"/>
              <a:t>2013</a:t>
            </a:r>
            <a:r>
              <a:rPr lang="zh-CN" altLang="zh-CN" sz="2400"/>
              <a:t>年</a:t>
            </a:r>
            <a:r>
              <a:rPr lang="en-US" altLang="zh-CN" sz="2400"/>
              <a:t>12</a:t>
            </a:r>
            <a:r>
              <a:rPr lang="zh-CN" altLang="zh-CN" sz="2400"/>
              <a:t>月</a:t>
            </a:r>
            <a:r>
              <a:rPr lang="en-US" altLang="zh-CN" sz="2400"/>
              <a:t>7</a:t>
            </a:r>
            <a:r>
              <a:rPr lang="zh-CN" altLang="zh-CN" sz="2400"/>
              <a:t>日起施行。</a:t>
            </a:r>
          </a:p>
          <a:p>
            <a:endParaRPr lang="zh-CN" altLang="en-US" sz="2400"/>
          </a:p>
        </p:txBody>
      </p:sp>
      <p:sp>
        <p:nvSpPr>
          <p:cNvPr id="37897" name="Text Box 8"/>
          <p:cNvSpPr txBox="1">
            <a:spLocks noChangeArrowheads="1"/>
          </p:cNvSpPr>
          <p:nvPr/>
        </p:nvSpPr>
        <p:spPr bwMode="auto">
          <a:xfrm>
            <a:off x="2071688" y="2000250"/>
            <a:ext cx="5143500" cy="830263"/>
          </a:xfrm>
          <a:prstGeom prst="rect">
            <a:avLst/>
          </a:prstGeom>
          <a:noFill/>
          <a:ln w="9525">
            <a:noFill/>
            <a:miter lim="800000"/>
            <a:headEnd/>
            <a:tailEnd/>
          </a:ln>
        </p:spPr>
        <p:txBody>
          <a:bodyPr>
            <a:spAutoFit/>
          </a:bodyPr>
          <a:lstStyle/>
          <a:p>
            <a:pPr algn="ctr"/>
            <a:r>
              <a:rPr lang="zh-CN" altLang="zh-CN" sz="2800" b="1"/>
              <a:t>《</a:t>
            </a:r>
            <a:r>
              <a:rPr lang="zh-CN" altLang="en-US" sz="2800" b="1"/>
              <a:t>危险化学品安全管理条例</a:t>
            </a:r>
            <a:r>
              <a:rPr lang="zh-CN" altLang="zh-CN" sz="2800" b="1"/>
              <a:t>》</a:t>
            </a:r>
            <a:endParaRPr lang="en-US" altLang="zh-CN" sz="2800" b="1"/>
          </a:p>
          <a:p>
            <a:pPr algn="ctr"/>
            <a:r>
              <a:rPr lang="zh-CN" altLang="zh-CN" sz="2000" b="1"/>
              <a:t>（国务院令第</a:t>
            </a:r>
            <a:r>
              <a:rPr lang="en-US" altLang="zh-CN" sz="2000" b="1"/>
              <a:t>591</a:t>
            </a:r>
            <a:r>
              <a:rPr lang="zh-CN" altLang="zh-CN" sz="2000" b="1"/>
              <a:t>号）</a:t>
            </a:r>
            <a:endParaRPr lang="zh-CN" altLang="zh-CN" sz="200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0D19C1C9-1A0D-48C5-8A6F-021485FBD954}" type="slidenum">
              <a:rPr lang="en-US" altLang="zh-CN" sz="1000">
                <a:solidFill>
                  <a:srgbClr val="FFFFFF"/>
                </a:solidFill>
              </a:rPr>
              <a:pPr algn="r"/>
              <a:t>17</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39944" name="Text Box 8"/>
          <p:cNvSpPr txBox="1">
            <a:spLocks noChangeArrowheads="1"/>
          </p:cNvSpPr>
          <p:nvPr/>
        </p:nvSpPr>
        <p:spPr bwMode="auto">
          <a:xfrm>
            <a:off x="2071688" y="2000250"/>
            <a:ext cx="5143500" cy="830263"/>
          </a:xfrm>
          <a:prstGeom prst="rect">
            <a:avLst/>
          </a:prstGeom>
          <a:noFill/>
          <a:ln w="9525">
            <a:noFill/>
            <a:miter lim="800000"/>
            <a:headEnd/>
            <a:tailEnd/>
          </a:ln>
        </p:spPr>
        <p:txBody>
          <a:bodyPr>
            <a:spAutoFit/>
          </a:bodyPr>
          <a:lstStyle/>
          <a:p>
            <a:pPr algn="ctr"/>
            <a:r>
              <a:rPr lang="zh-CN" altLang="zh-CN" sz="2800" b="1"/>
              <a:t>《</a:t>
            </a:r>
            <a:r>
              <a:rPr lang="zh-CN" altLang="en-US" sz="2800" b="1"/>
              <a:t>危险化学品安全管理条例</a:t>
            </a:r>
            <a:r>
              <a:rPr lang="zh-CN" altLang="zh-CN" sz="2800" b="1"/>
              <a:t>》</a:t>
            </a:r>
            <a:endParaRPr lang="en-US" altLang="zh-CN" sz="2800" b="1"/>
          </a:p>
          <a:p>
            <a:pPr algn="ctr"/>
            <a:r>
              <a:rPr lang="zh-CN" altLang="zh-CN" sz="2000" b="1"/>
              <a:t>（国务院令第</a:t>
            </a:r>
            <a:r>
              <a:rPr lang="en-US" altLang="zh-CN" sz="2000" b="1"/>
              <a:t>591</a:t>
            </a:r>
            <a:r>
              <a:rPr lang="zh-CN" altLang="zh-CN" sz="2000" b="1"/>
              <a:t>号）</a:t>
            </a:r>
            <a:endParaRPr lang="zh-CN" altLang="zh-CN" sz="2000"/>
          </a:p>
        </p:txBody>
      </p:sp>
      <p:sp>
        <p:nvSpPr>
          <p:cNvPr id="39945" name="TextBox 4"/>
          <p:cNvSpPr txBox="1">
            <a:spLocks noChangeArrowheads="1"/>
          </p:cNvSpPr>
          <p:nvPr/>
        </p:nvSpPr>
        <p:spPr bwMode="auto">
          <a:xfrm>
            <a:off x="179388" y="2928938"/>
            <a:ext cx="7877175" cy="2678112"/>
          </a:xfrm>
          <a:prstGeom prst="rect">
            <a:avLst/>
          </a:prstGeom>
          <a:noFill/>
          <a:ln w="9525">
            <a:noFill/>
            <a:miter lim="800000"/>
            <a:headEnd/>
            <a:tailEnd/>
          </a:ln>
        </p:spPr>
        <p:txBody>
          <a:bodyPr>
            <a:spAutoFit/>
          </a:bodyPr>
          <a:lstStyle/>
          <a:p>
            <a:r>
              <a:rPr lang="zh-CN" altLang="en-US" sz="2400" b="1"/>
              <a:t>★</a:t>
            </a:r>
            <a:r>
              <a:rPr lang="zh-CN" altLang="zh-CN" sz="2400" b="1"/>
              <a:t>适用范围</a:t>
            </a:r>
            <a:r>
              <a:rPr lang="zh-CN" altLang="zh-CN" sz="2400"/>
              <a:t>：危险化学品生产、储存、使用、经营和运输的安全管理。</a:t>
            </a:r>
          </a:p>
          <a:p>
            <a:r>
              <a:rPr lang="zh-CN" altLang="en-US" sz="2400" b="1"/>
              <a:t>★不适用：</a:t>
            </a:r>
            <a:r>
              <a:rPr lang="en-US" altLang="zh-CN" sz="2400" b="1"/>
              <a:t>1.</a:t>
            </a:r>
            <a:r>
              <a:rPr lang="zh-CN" altLang="en-US" sz="2400"/>
              <a:t>民用爆炸品、烟花爆竹、放射性物品、核能物质以及用于国防科研生产的危险化学品的安全管理不适用；</a:t>
            </a:r>
            <a:endParaRPr lang="en-US" altLang="zh-CN" sz="2400"/>
          </a:p>
          <a:p>
            <a:r>
              <a:rPr lang="en-US" altLang="zh-CN" sz="2400"/>
              <a:t>2.</a:t>
            </a:r>
            <a:r>
              <a:rPr lang="zh-CN" altLang="en-US" sz="2400"/>
              <a:t>法律、行政法规对燃气的安全管理另有规定的（</a:t>
            </a:r>
            <a:r>
              <a:rPr lang="en-US" altLang="zh-CN" sz="2400"/>
              <a:t>《</a:t>
            </a:r>
            <a:r>
              <a:rPr lang="zh-CN" altLang="en-US" sz="2400"/>
              <a:t>城镇燃气管理条例</a:t>
            </a:r>
            <a:r>
              <a:rPr lang="en-US" altLang="zh-CN" sz="2400"/>
              <a:t>》</a:t>
            </a:r>
            <a:r>
              <a:rPr lang="zh-CN" altLang="en-US" sz="2400"/>
              <a:t>），依其规定。</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78F4733C-C929-48CE-ACF5-366909712D58}" type="slidenum">
              <a:rPr lang="en-US" altLang="zh-CN" sz="1000">
                <a:solidFill>
                  <a:srgbClr val="FFFFFF"/>
                </a:solidFill>
              </a:rPr>
              <a:pPr algn="r"/>
              <a:t>18</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41992" name="TextBox 5"/>
          <p:cNvSpPr txBox="1">
            <a:spLocks noChangeArrowheads="1"/>
          </p:cNvSpPr>
          <p:nvPr/>
        </p:nvSpPr>
        <p:spPr bwMode="auto">
          <a:xfrm>
            <a:off x="611188" y="2633663"/>
            <a:ext cx="7572375" cy="4062412"/>
          </a:xfrm>
          <a:prstGeom prst="rect">
            <a:avLst/>
          </a:prstGeom>
          <a:noFill/>
          <a:ln w="9525">
            <a:noFill/>
            <a:miter lim="800000"/>
            <a:headEnd/>
            <a:tailEnd/>
          </a:ln>
        </p:spPr>
        <p:txBody>
          <a:bodyPr>
            <a:spAutoFit/>
          </a:bodyPr>
          <a:lstStyle/>
          <a:p>
            <a:r>
              <a:rPr lang="zh-CN" altLang="en-US" sz="2000" b="1"/>
              <a:t>◆</a:t>
            </a:r>
            <a:r>
              <a:rPr lang="zh-CN" altLang="zh-CN" sz="2000" b="1"/>
              <a:t>各部门职责分工</a:t>
            </a:r>
            <a:r>
              <a:rPr lang="zh-CN" altLang="en-US" sz="2000" b="1"/>
              <a:t>（八个部门）</a:t>
            </a:r>
            <a:endParaRPr lang="en-US" altLang="zh-CN" sz="2000" b="1"/>
          </a:p>
          <a:p>
            <a:r>
              <a:rPr lang="zh-CN" altLang="zh-CN" sz="2000"/>
              <a:t>对危险化学品的生产、储存、使用、经营、运输实施安全监督管理的有关部门（以下统称负有危险化学品安全监督管理职责的部门），依照下列规定履行职责：</a:t>
            </a:r>
          </a:p>
          <a:p>
            <a:r>
              <a:rPr lang="zh-CN" altLang="zh-CN" sz="2000"/>
              <a:t>（一）</a:t>
            </a:r>
            <a:r>
              <a:rPr lang="zh-CN" altLang="zh-CN" sz="2000" b="1"/>
              <a:t>安监部门</a:t>
            </a:r>
            <a:endParaRPr lang="en-US" altLang="zh-CN" sz="2000"/>
          </a:p>
          <a:p>
            <a:r>
              <a:rPr lang="zh-CN" altLang="zh-CN" sz="2000"/>
              <a:t>（二）</a:t>
            </a:r>
            <a:r>
              <a:rPr lang="zh-CN" altLang="zh-CN" sz="2000" b="1"/>
              <a:t>公安机关</a:t>
            </a:r>
            <a:endParaRPr lang="zh-CN" altLang="zh-CN" sz="2000"/>
          </a:p>
          <a:p>
            <a:r>
              <a:rPr lang="zh-CN" altLang="zh-CN" sz="2000"/>
              <a:t>（三）</a:t>
            </a:r>
            <a:r>
              <a:rPr lang="zh-CN" altLang="zh-CN" sz="2000" b="1"/>
              <a:t>质检部门</a:t>
            </a:r>
            <a:endParaRPr lang="zh-CN" altLang="zh-CN" sz="2000"/>
          </a:p>
          <a:p>
            <a:r>
              <a:rPr lang="zh-CN" altLang="zh-CN" sz="2000"/>
              <a:t>（四）</a:t>
            </a:r>
            <a:r>
              <a:rPr lang="zh-CN" altLang="zh-CN" sz="2000" b="1"/>
              <a:t>环保部门</a:t>
            </a:r>
            <a:endParaRPr lang="zh-CN" altLang="zh-CN" sz="2000"/>
          </a:p>
          <a:p>
            <a:r>
              <a:rPr lang="zh-CN" altLang="zh-CN" sz="2000"/>
              <a:t>（五）</a:t>
            </a:r>
            <a:r>
              <a:rPr lang="zh-CN" altLang="zh-CN" sz="2000" b="1"/>
              <a:t>交通部门</a:t>
            </a:r>
            <a:endParaRPr lang="en-US" altLang="zh-CN" sz="2000" b="1"/>
          </a:p>
          <a:p>
            <a:r>
              <a:rPr lang="zh-CN" altLang="zh-CN" sz="2000"/>
              <a:t>（六）</a:t>
            </a:r>
            <a:r>
              <a:rPr lang="zh-CN" altLang="zh-CN" sz="2000" b="1"/>
              <a:t>卫生部门</a:t>
            </a:r>
            <a:endParaRPr lang="zh-CN" altLang="zh-CN" sz="2000"/>
          </a:p>
          <a:p>
            <a:r>
              <a:rPr lang="zh-CN" altLang="zh-CN" sz="2000"/>
              <a:t>（七）</a:t>
            </a:r>
            <a:r>
              <a:rPr lang="zh-CN" altLang="zh-CN" sz="2000" b="1"/>
              <a:t>工商行政部门</a:t>
            </a:r>
            <a:endParaRPr lang="zh-CN" altLang="zh-CN" sz="2000"/>
          </a:p>
          <a:p>
            <a:r>
              <a:rPr lang="zh-CN" altLang="zh-CN" sz="2000"/>
              <a:t>（八）</a:t>
            </a:r>
            <a:r>
              <a:rPr lang="zh-CN" altLang="zh-CN" sz="2000" b="1"/>
              <a:t>邮政部门</a:t>
            </a:r>
            <a:endParaRPr lang="zh-CN" altLang="zh-CN" sz="2000"/>
          </a:p>
          <a:p>
            <a:endParaRPr lang="zh-CN" altLang="zh-CN"/>
          </a:p>
        </p:txBody>
      </p:sp>
      <p:sp>
        <p:nvSpPr>
          <p:cNvPr id="41993" name="TextBox 6"/>
          <p:cNvSpPr txBox="1">
            <a:spLocks noChangeArrowheads="1"/>
          </p:cNvSpPr>
          <p:nvPr/>
        </p:nvSpPr>
        <p:spPr bwMode="auto">
          <a:xfrm>
            <a:off x="611188" y="2205038"/>
            <a:ext cx="4786312" cy="461962"/>
          </a:xfrm>
          <a:prstGeom prst="rect">
            <a:avLst/>
          </a:prstGeom>
          <a:noFill/>
          <a:ln w="9525">
            <a:noFill/>
            <a:miter lim="800000"/>
            <a:headEnd/>
            <a:tailEnd/>
          </a:ln>
        </p:spPr>
        <p:txBody>
          <a:bodyPr>
            <a:spAutoFit/>
          </a:bodyPr>
          <a:lstStyle/>
          <a:p>
            <a:r>
              <a:rPr lang="en-US" altLang="zh-CN" sz="2400" b="1"/>
              <a:t>★《</a:t>
            </a:r>
            <a:r>
              <a:rPr lang="zh-CN" altLang="en-US" sz="2400" b="1"/>
              <a:t>条例</a:t>
            </a:r>
            <a:r>
              <a:rPr lang="en-US" altLang="zh-CN" sz="2400" b="1"/>
              <a:t>》</a:t>
            </a:r>
            <a:r>
              <a:rPr lang="zh-CN" altLang="en-US" sz="2400" b="1"/>
              <a:t>主要内容</a:t>
            </a:r>
            <a:endParaRPr lang="en-US" altLang="zh-CN" sz="2400" b="1"/>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A9DCDD88-9FF0-4D5D-8517-CADBBFC14C7A}" type="slidenum">
              <a:rPr lang="en-US" altLang="zh-CN" sz="1000">
                <a:solidFill>
                  <a:srgbClr val="FFFFFF"/>
                </a:solidFill>
              </a:rPr>
              <a:pPr algn="r"/>
              <a:t>19</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44040" name="TextBox 5"/>
          <p:cNvSpPr txBox="1">
            <a:spLocks noChangeArrowheads="1"/>
          </p:cNvSpPr>
          <p:nvPr/>
        </p:nvSpPr>
        <p:spPr bwMode="auto">
          <a:xfrm>
            <a:off x="611188" y="2060575"/>
            <a:ext cx="7786687" cy="1292225"/>
          </a:xfrm>
          <a:prstGeom prst="rect">
            <a:avLst/>
          </a:prstGeom>
          <a:noFill/>
          <a:ln w="9525">
            <a:noFill/>
            <a:miter lim="800000"/>
            <a:headEnd/>
            <a:tailEnd/>
          </a:ln>
        </p:spPr>
        <p:txBody>
          <a:bodyPr>
            <a:spAutoFit/>
          </a:bodyPr>
          <a:lstStyle/>
          <a:p>
            <a:r>
              <a:rPr lang="zh-CN" altLang="en-US" sz="2000" b="1"/>
              <a:t>◆</a:t>
            </a:r>
            <a:r>
              <a:rPr lang="zh-CN" altLang="zh-CN" sz="2000"/>
              <a:t>关于</a:t>
            </a:r>
            <a:r>
              <a:rPr lang="zh-CN" altLang="zh-CN" sz="2000">
                <a:solidFill>
                  <a:srgbClr val="FF0000"/>
                </a:solidFill>
              </a:rPr>
              <a:t>建设项目安全审查</a:t>
            </a:r>
            <a:r>
              <a:rPr lang="zh-CN" altLang="zh-CN" sz="2000"/>
              <a:t>的规定</a:t>
            </a:r>
          </a:p>
          <a:p>
            <a:endParaRPr lang="en-US" altLang="zh-CN"/>
          </a:p>
          <a:p>
            <a:r>
              <a:rPr lang="zh-CN" altLang="zh-CN" sz="2000"/>
              <a:t>第十二条　新建、改建、扩建生产、储存危险化学品的建设项目（以下简称建设项目），应当由安监部门进行安全条件审查。</a:t>
            </a:r>
          </a:p>
        </p:txBody>
      </p:sp>
      <p:sp>
        <p:nvSpPr>
          <p:cNvPr id="44041" name="TextBox 5"/>
          <p:cNvSpPr txBox="1">
            <a:spLocks noChangeArrowheads="1"/>
          </p:cNvSpPr>
          <p:nvPr/>
        </p:nvSpPr>
        <p:spPr bwMode="auto">
          <a:xfrm>
            <a:off x="611188" y="3644900"/>
            <a:ext cx="7786687" cy="2246313"/>
          </a:xfrm>
          <a:prstGeom prst="rect">
            <a:avLst/>
          </a:prstGeom>
          <a:noFill/>
          <a:ln w="9525">
            <a:noFill/>
            <a:miter lim="800000"/>
            <a:headEnd/>
            <a:tailEnd/>
          </a:ln>
        </p:spPr>
        <p:txBody>
          <a:bodyPr>
            <a:spAutoFit/>
          </a:bodyPr>
          <a:lstStyle/>
          <a:p>
            <a:r>
              <a:rPr lang="zh-CN" altLang="en-US" sz="2000" b="1"/>
              <a:t>◆</a:t>
            </a:r>
            <a:r>
              <a:rPr lang="zh-CN" altLang="zh-CN" sz="2000"/>
              <a:t>关于</a:t>
            </a:r>
            <a:r>
              <a:rPr lang="zh-CN" altLang="zh-CN" sz="2000">
                <a:solidFill>
                  <a:srgbClr val="FF0000"/>
                </a:solidFill>
              </a:rPr>
              <a:t>生产许可</a:t>
            </a:r>
            <a:r>
              <a:rPr lang="zh-CN" altLang="zh-CN" sz="2000"/>
              <a:t>的规定</a:t>
            </a:r>
          </a:p>
          <a:p>
            <a:endParaRPr lang="en-US" altLang="zh-CN" sz="2000"/>
          </a:p>
          <a:p>
            <a:r>
              <a:rPr lang="zh-CN" altLang="zh-CN" sz="2000"/>
              <a:t>第十四条　危险化学品生产企业进行生产前，应当依照《安全生产许可证条例》的规定，取得危险化学品安全生产许可证。</a:t>
            </a:r>
          </a:p>
          <a:p>
            <a:r>
              <a:rPr lang="zh-CN" altLang="zh-CN" sz="2000"/>
              <a:t>生产列入国家实行生产许可证制度的工业产品目录的危险化学品的企业，应当依照《工业产品生产许可证管理条例》的规定，取得工业产品生产许可证。</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FE763AE0-435D-4DFD-8FA3-7B755DBDBA13}" type="slidenum">
              <a:rPr lang="en-US" altLang="zh-CN" sz="1000">
                <a:solidFill>
                  <a:srgbClr val="FFFFFF"/>
                </a:solidFill>
              </a:rPr>
              <a:pPr algn="r"/>
              <a:t>2</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基本概念</a:t>
            </a:r>
            <a:endParaRPr lang="zh-CN" altLang="en-US" sz="4000" dirty="0"/>
          </a:p>
        </p:txBody>
      </p:sp>
      <p:sp>
        <p:nvSpPr>
          <p:cNvPr id="10" name="TextBox 4"/>
          <p:cNvSpPr txBox="1">
            <a:spLocks noChangeArrowheads="1"/>
          </p:cNvSpPr>
          <p:nvPr/>
        </p:nvSpPr>
        <p:spPr bwMode="auto">
          <a:xfrm>
            <a:off x="928688" y="1714500"/>
            <a:ext cx="7272337" cy="1373188"/>
          </a:xfrm>
          <a:prstGeom prst="rect">
            <a:avLst/>
          </a:prstGeom>
          <a:noFill/>
          <a:ln w="9525">
            <a:noFill/>
            <a:miter lim="800000"/>
            <a:headEnd/>
            <a:tailEnd/>
          </a:ln>
        </p:spPr>
        <p:txBody>
          <a:bodyPr>
            <a:spAutoFit/>
          </a:bodyPr>
          <a:lstStyle/>
          <a:p>
            <a:pPr>
              <a:defRPr/>
            </a:pPr>
            <a:r>
              <a:rPr lang="zh-CN" altLang="en-US" sz="2800" b="1" dirty="0">
                <a:effectLst>
                  <a:outerShdw blurRad="38100" dist="38100" dir="2700000" algn="tl">
                    <a:srgbClr val="C0C0C0"/>
                  </a:outerShdw>
                </a:effectLst>
              </a:rPr>
              <a:t>化学品的定义</a:t>
            </a:r>
            <a:r>
              <a:rPr lang="zh-CN" altLang="en-US" sz="2800" dirty="0"/>
              <a:t>：指各种化学元素、由元素组成的化合物及其混合物，无论是天然的或人造的。</a:t>
            </a:r>
            <a:endParaRPr lang="en-US" altLang="zh-CN" dirty="0"/>
          </a:p>
        </p:txBody>
      </p:sp>
      <p:sp>
        <p:nvSpPr>
          <p:cNvPr id="12" name="TextBox 11"/>
          <p:cNvSpPr txBox="1"/>
          <p:nvPr/>
        </p:nvSpPr>
        <p:spPr>
          <a:xfrm>
            <a:off x="1000125" y="3429000"/>
            <a:ext cx="7345363" cy="1952625"/>
          </a:xfrm>
          <a:prstGeom prst="rect">
            <a:avLst/>
          </a:prstGeom>
          <a:noFill/>
        </p:spPr>
        <p:txBody>
          <a:bodyPr>
            <a:spAutoFit/>
          </a:bodyPr>
          <a:lstStyle/>
          <a:p>
            <a:pPr>
              <a:defRPr/>
            </a:pPr>
            <a:r>
              <a:rPr lang="zh-CN" altLang="en-US" sz="2800" b="1" dirty="0">
                <a:solidFill>
                  <a:srgbClr val="FF0000"/>
                </a:solidFill>
                <a:effectLst>
                  <a:outerShdw blurRad="38100" dist="38100" dir="2700000" algn="tl">
                    <a:srgbClr val="C0C0C0"/>
                  </a:outerShdw>
                </a:effectLst>
              </a:rPr>
              <a:t>危险化学品的定义</a:t>
            </a:r>
            <a:r>
              <a:rPr lang="zh-CN" altLang="en-US" sz="2800" dirty="0"/>
              <a:t>：</a:t>
            </a:r>
            <a:r>
              <a:rPr lang="zh-CN" altLang="zh-CN" sz="2800" dirty="0"/>
              <a:t>是指具有毒害、腐蚀、爆炸、燃烧、助燃等性质，对人体、设施、环境具有危害的剧毒化学品和其他化学品。</a:t>
            </a:r>
            <a:endParaRPr lang="en-US" altLang="zh-CN" sz="2800" dirty="0"/>
          </a:p>
          <a:p>
            <a:pPr>
              <a:defRPr/>
            </a:pPr>
            <a:r>
              <a:rPr lang="zh-CN" altLang="en-US" sz="2000" dirty="0"/>
              <a:t>（</a:t>
            </a:r>
            <a:r>
              <a:rPr lang="en-US" altLang="zh-CN" sz="2000" dirty="0"/>
              <a:t>《</a:t>
            </a:r>
            <a:r>
              <a:rPr lang="zh-CN" altLang="en-US" sz="2000" dirty="0"/>
              <a:t>危险化学品安全管理条例</a:t>
            </a:r>
            <a:r>
              <a:rPr lang="en-US" altLang="zh-CN" sz="2000" dirty="0"/>
              <a:t>》</a:t>
            </a:r>
            <a:r>
              <a:rPr lang="zh-CN" altLang="en-US" sz="2000" dirty="0"/>
              <a:t>第三条）</a:t>
            </a:r>
          </a:p>
          <a:p>
            <a:pPr>
              <a:defRPr/>
            </a:pPr>
            <a:endParaRPr lang="zh-CN" alt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2072DEE0-BE50-4A18-9547-6255F0D5B9F5}" type="slidenum">
              <a:rPr lang="en-US" altLang="zh-CN" sz="1000">
                <a:solidFill>
                  <a:srgbClr val="FFFFFF"/>
                </a:solidFill>
              </a:rPr>
              <a:pPr algn="r"/>
              <a:t>20</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46088" name="TextBox 5"/>
          <p:cNvSpPr txBox="1">
            <a:spLocks noChangeArrowheads="1"/>
          </p:cNvSpPr>
          <p:nvPr/>
        </p:nvSpPr>
        <p:spPr bwMode="auto">
          <a:xfrm>
            <a:off x="755650" y="2060575"/>
            <a:ext cx="7786688" cy="2246313"/>
          </a:xfrm>
          <a:prstGeom prst="rect">
            <a:avLst/>
          </a:prstGeom>
          <a:noFill/>
          <a:ln w="9525">
            <a:noFill/>
            <a:miter lim="800000"/>
            <a:headEnd/>
            <a:tailEnd/>
          </a:ln>
        </p:spPr>
        <p:txBody>
          <a:bodyPr>
            <a:spAutoFit/>
          </a:bodyPr>
          <a:lstStyle/>
          <a:p>
            <a:r>
              <a:rPr lang="zh-CN" altLang="en-US" sz="2000" b="1"/>
              <a:t>◆关于</a:t>
            </a:r>
            <a:r>
              <a:rPr lang="zh-CN" altLang="zh-CN" sz="2000">
                <a:solidFill>
                  <a:srgbClr val="FF0000"/>
                </a:solidFill>
              </a:rPr>
              <a:t>安全评价报告及备案</a:t>
            </a:r>
            <a:r>
              <a:rPr lang="zh-CN" altLang="en-US" sz="2000"/>
              <a:t>的规定</a:t>
            </a:r>
            <a:endParaRPr lang="en-US" altLang="zh-CN" sz="2000"/>
          </a:p>
          <a:p>
            <a:r>
              <a:rPr lang="zh-CN" altLang="zh-CN" sz="2000"/>
              <a:t>第二十二条　生产、储存危险化学品的企业，应当委托具备国家规定的资质条件的机构，对本企业的安全生产条件</a:t>
            </a:r>
            <a:r>
              <a:rPr lang="zh-CN" altLang="zh-CN" sz="2000">
                <a:solidFill>
                  <a:srgbClr val="FF0000"/>
                </a:solidFill>
              </a:rPr>
              <a:t>每</a:t>
            </a:r>
            <a:r>
              <a:rPr lang="en-US" altLang="zh-CN" sz="2000">
                <a:solidFill>
                  <a:srgbClr val="FF0000"/>
                </a:solidFill>
              </a:rPr>
              <a:t>3</a:t>
            </a:r>
            <a:r>
              <a:rPr lang="zh-CN" altLang="zh-CN" sz="2000">
                <a:solidFill>
                  <a:srgbClr val="FF0000"/>
                </a:solidFill>
              </a:rPr>
              <a:t>年</a:t>
            </a:r>
            <a:r>
              <a:rPr lang="zh-CN" altLang="zh-CN" sz="2000"/>
              <a:t>进行一次安全评价，提出安全评价报告。安全评价报告的内容应当包括对安全生产条件存在的问题进行整改的方案。</a:t>
            </a:r>
          </a:p>
          <a:p>
            <a:r>
              <a:rPr lang="zh-CN" altLang="zh-CN" sz="2000"/>
              <a:t>生产、储存危险化学品的企业，应当将安全评价报告以及整改方案的落实情况报所在</a:t>
            </a:r>
            <a:r>
              <a:rPr lang="zh-CN" altLang="zh-CN" sz="2000">
                <a:solidFill>
                  <a:srgbClr val="FF0000"/>
                </a:solidFill>
              </a:rPr>
              <a:t>地县级安监部门备案。</a:t>
            </a:r>
            <a:endParaRPr lang="zh-CN" altLang="zh-CN" sz="2000"/>
          </a:p>
        </p:txBody>
      </p:sp>
      <p:sp>
        <p:nvSpPr>
          <p:cNvPr id="46089" name="TextBox 5"/>
          <p:cNvSpPr txBox="1">
            <a:spLocks noChangeArrowheads="1"/>
          </p:cNvSpPr>
          <p:nvPr/>
        </p:nvSpPr>
        <p:spPr bwMode="auto">
          <a:xfrm>
            <a:off x="827088" y="4581525"/>
            <a:ext cx="7786687" cy="1938338"/>
          </a:xfrm>
          <a:prstGeom prst="rect">
            <a:avLst/>
          </a:prstGeom>
          <a:noFill/>
          <a:ln w="9525">
            <a:noFill/>
            <a:miter lim="800000"/>
            <a:headEnd/>
            <a:tailEnd/>
          </a:ln>
        </p:spPr>
        <p:txBody>
          <a:bodyPr>
            <a:spAutoFit/>
          </a:bodyPr>
          <a:lstStyle/>
          <a:p>
            <a:r>
              <a:rPr lang="zh-CN" altLang="en-US" sz="2000" b="1"/>
              <a:t>◆</a:t>
            </a:r>
            <a:r>
              <a:rPr lang="zh-CN" altLang="zh-CN" sz="2000"/>
              <a:t>有关</a:t>
            </a:r>
            <a:r>
              <a:rPr lang="zh-CN" altLang="zh-CN" sz="2000">
                <a:solidFill>
                  <a:srgbClr val="FF0000"/>
                </a:solidFill>
              </a:rPr>
              <a:t>重大危险源备案</a:t>
            </a:r>
            <a:r>
              <a:rPr lang="zh-CN" altLang="zh-CN" sz="2000"/>
              <a:t>的规定</a:t>
            </a:r>
          </a:p>
          <a:p>
            <a:r>
              <a:rPr lang="zh-CN" altLang="zh-CN" sz="2000"/>
              <a:t>第二十五条　</a:t>
            </a:r>
            <a:r>
              <a:rPr lang="zh-CN" altLang="en-US" sz="2000"/>
              <a:t>第二款</a:t>
            </a:r>
            <a:endParaRPr lang="en-US" altLang="zh-CN" sz="2000"/>
          </a:p>
          <a:p>
            <a:r>
              <a:rPr lang="en-US" altLang="zh-CN" sz="2000"/>
              <a:t>    </a:t>
            </a:r>
            <a:r>
              <a:rPr lang="zh-CN" altLang="zh-CN" sz="2000"/>
              <a:t>对剧毒化学品以及储存数量构成重大危险源的其他危险化学品，储存单位应当将其储存数量、储存地点以及管理人员的情况，报所在地</a:t>
            </a:r>
            <a:r>
              <a:rPr lang="zh-CN" altLang="zh-CN" sz="2000">
                <a:solidFill>
                  <a:srgbClr val="FF0000"/>
                </a:solidFill>
              </a:rPr>
              <a:t>县级安监部门</a:t>
            </a:r>
            <a:r>
              <a:rPr lang="zh-CN" altLang="zh-CN" sz="2000"/>
              <a:t>（在港区内储存的，报港口部门）和</a:t>
            </a:r>
            <a:r>
              <a:rPr lang="zh-CN" altLang="zh-CN" sz="2000">
                <a:solidFill>
                  <a:srgbClr val="FF0000"/>
                </a:solidFill>
              </a:rPr>
              <a:t>公安机关备案</a:t>
            </a:r>
            <a:r>
              <a:rPr lang="zh-CN" altLang="zh-CN"/>
              <a:t>。</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743BC033-8EEA-456D-9079-1DD15E0959A1}" type="slidenum">
              <a:rPr lang="en-US" altLang="zh-CN" sz="1000">
                <a:solidFill>
                  <a:srgbClr val="FFFFFF"/>
                </a:solidFill>
              </a:rPr>
              <a:pPr algn="r"/>
              <a:t>21</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48136" name="TextBox 5"/>
          <p:cNvSpPr txBox="1">
            <a:spLocks noChangeArrowheads="1"/>
          </p:cNvSpPr>
          <p:nvPr/>
        </p:nvSpPr>
        <p:spPr bwMode="auto">
          <a:xfrm>
            <a:off x="755650" y="2276475"/>
            <a:ext cx="7786688" cy="2247900"/>
          </a:xfrm>
          <a:prstGeom prst="rect">
            <a:avLst/>
          </a:prstGeom>
          <a:noFill/>
          <a:ln w="9525">
            <a:noFill/>
            <a:miter lim="800000"/>
            <a:headEnd/>
            <a:tailEnd/>
          </a:ln>
        </p:spPr>
        <p:txBody>
          <a:bodyPr>
            <a:spAutoFit/>
          </a:bodyPr>
          <a:lstStyle/>
          <a:p>
            <a:r>
              <a:rPr lang="zh-CN" altLang="en-US" sz="2000" b="1"/>
              <a:t>◆</a:t>
            </a:r>
            <a:r>
              <a:rPr lang="zh-CN" altLang="zh-CN" sz="2000" b="1"/>
              <a:t>使用安全：</a:t>
            </a:r>
            <a:r>
              <a:rPr lang="zh-CN" altLang="zh-CN" sz="2000"/>
              <a:t>有关</a:t>
            </a:r>
            <a:r>
              <a:rPr lang="zh-CN" altLang="zh-CN" sz="2000">
                <a:solidFill>
                  <a:srgbClr val="FF0000"/>
                </a:solidFill>
              </a:rPr>
              <a:t>使用许可</a:t>
            </a:r>
            <a:r>
              <a:rPr lang="zh-CN" altLang="zh-CN" sz="2000"/>
              <a:t>的规定</a:t>
            </a:r>
          </a:p>
          <a:p>
            <a:endParaRPr lang="en-US" altLang="zh-CN" sz="2000"/>
          </a:p>
          <a:p>
            <a:r>
              <a:rPr lang="zh-CN" altLang="zh-CN" sz="2000"/>
              <a:t>第二十九条　使用危险化学品从事生产并且使用量达到规定数量的化工企业（属于危险化学品生产企业的除外，下同），应当依照本条例的规定取得危险化学品安全使用许可证。</a:t>
            </a:r>
          </a:p>
          <a:p>
            <a:r>
              <a:rPr lang="zh-CN" altLang="zh-CN" sz="2000"/>
              <a:t>前款规定的危险化学品使用量的数量标准，由国务院安监部门会同国务院公安部门、农业部门确定并公布。</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EE7B92B9-19CE-4DAC-824C-04DA609D4CF0}" type="slidenum">
              <a:rPr lang="en-US" altLang="zh-CN" sz="1000">
                <a:solidFill>
                  <a:srgbClr val="FFFFFF"/>
                </a:solidFill>
              </a:rPr>
              <a:pPr algn="r"/>
              <a:t>22</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50184" name="TextBox 5"/>
          <p:cNvSpPr txBox="1">
            <a:spLocks noChangeArrowheads="1"/>
          </p:cNvSpPr>
          <p:nvPr/>
        </p:nvSpPr>
        <p:spPr bwMode="auto">
          <a:xfrm>
            <a:off x="755650" y="2276475"/>
            <a:ext cx="7786688" cy="3478213"/>
          </a:xfrm>
          <a:prstGeom prst="rect">
            <a:avLst/>
          </a:prstGeom>
          <a:noFill/>
          <a:ln w="9525">
            <a:noFill/>
            <a:miter lim="800000"/>
            <a:headEnd/>
            <a:tailEnd/>
          </a:ln>
        </p:spPr>
        <p:txBody>
          <a:bodyPr>
            <a:spAutoFit/>
          </a:bodyPr>
          <a:lstStyle/>
          <a:p>
            <a:r>
              <a:rPr lang="zh-CN" altLang="en-US" sz="2000" b="1"/>
              <a:t>◆</a:t>
            </a:r>
            <a:r>
              <a:rPr lang="zh-CN" altLang="zh-CN" sz="2000" b="1"/>
              <a:t>经营安全</a:t>
            </a:r>
            <a:r>
              <a:rPr lang="zh-CN" altLang="en-US" sz="2000" b="1"/>
              <a:t>：</a:t>
            </a:r>
            <a:endParaRPr lang="zh-CN" altLang="zh-CN" sz="2000"/>
          </a:p>
          <a:p>
            <a:r>
              <a:rPr lang="zh-CN" altLang="zh-CN" sz="2000"/>
              <a:t>（一）</a:t>
            </a:r>
            <a:r>
              <a:rPr lang="zh-CN" altLang="zh-CN" sz="2000">
                <a:solidFill>
                  <a:srgbClr val="FF0000"/>
                </a:solidFill>
              </a:rPr>
              <a:t>经营许可</a:t>
            </a:r>
            <a:r>
              <a:rPr lang="zh-CN" altLang="zh-CN" sz="2000"/>
              <a:t>的规定</a:t>
            </a:r>
          </a:p>
          <a:p>
            <a:r>
              <a:rPr lang="zh-CN" altLang="zh-CN" sz="2000"/>
              <a:t>第三十三条　国家对危险化学品经营（包括仓储经营，下同）实行许可制度。未经许可，任何单位和个人不得经营危险化学品。</a:t>
            </a:r>
          </a:p>
          <a:p>
            <a:endParaRPr lang="en-US" altLang="zh-CN" sz="2000"/>
          </a:p>
          <a:p>
            <a:r>
              <a:rPr lang="zh-CN" altLang="en-US" sz="2000">
                <a:solidFill>
                  <a:srgbClr val="FF0000"/>
                </a:solidFill>
              </a:rPr>
              <a:t>不需要取证的情况：</a:t>
            </a:r>
            <a:endParaRPr lang="en-US" altLang="zh-CN" sz="2000">
              <a:solidFill>
                <a:srgbClr val="FF0000"/>
              </a:solidFill>
            </a:endParaRPr>
          </a:p>
          <a:p>
            <a:r>
              <a:rPr lang="zh-CN" altLang="zh-CN" sz="2000"/>
              <a:t>依法设立的危险化学品生产企业在其厂区范围内销售本企业生产的危险化学品，不需要取得危险化学品经营许可。</a:t>
            </a:r>
          </a:p>
          <a:p>
            <a:endParaRPr lang="en-US" altLang="zh-CN" sz="2000"/>
          </a:p>
          <a:p>
            <a:r>
              <a:rPr lang="zh-CN" altLang="zh-CN" sz="2000"/>
              <a:t>依照《港口法》的规定取得港口经营许可证的港口经营人，在港区内从事危险化学品仓储经营，不需要取得危险化学品经营许可。</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A1E9D3D0-FFB2-416A-AF53-26FDB43974EC}" type="slidenum">
              <a:rPr lang="en-US" altLang="zh-CN" sz="1000">
                <a:solidFill>
                  <a:srgbClr val="FFFFFF"/>
                </a:solidFill>
              </a:rPr>
              <a:pPr algn="r"/>
              <a:t>23</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52232" name="TextBox 5"/>
          <p:cNvSpPr txBox="1">
            <a:spLocks noChangeArrowheads="1"/>
          </p:cNvSpPr>
          <p:nvPr/>
        </p:nvSpPr>
        <p:spPr bwMode="auto">
          <a:xfrm>
            <a:off x="755650" y="2276475"/>
            <a:ext cx="7786688" cy="3478213"/>
          </a:xfrm>
          <a:prstGeom prst="rect">
            <a:avLst/>
          </a:prstGeom>
          <a:noFill/>
          <a:ln w="9525">
            <a:noFill/>
            <a:miter lim="800000"/>
            <a:headEnd/>
            <a:tailEnd/>
          </a:ln>
        </p:spPr>
        <p:txBody>
          <a:bodyPr>
            <a:spAutoFit/>
          </a:bodyPr>
          <a:lstStyle/>
          <a:p>
            <a:r>
              <a:rPr lang="zh-CN" altLang="en-US" sz="2000" b="1"/>
              <a:t>◆</a:t>
            </a:r>
            <a:r>
              <a:rPr lang="zh-CN" altLang="zh-CN" sz="2000" b="1"/>
              <a:t>危险化学品登记与事故应急救援</a:t>
            </a:r>
            <a:endParaRPr lang="zh-CN" altLang="zh-CN" sz="2000"/>
          </a:p>
          <a:p>
            <a:r>
              <a:rPr lang="zh-CN" altLang="zh-CN" sz="2000"/>
              <a:t>（一）危险化学品</a:t>
            </a:r>
            <a:r>
              <a:rPr lang="zh-CN" altLang="zh-CN" sz="2000">
                <a:solidFill>
                  <a:srgbClr val="FF0000"/>
                </a:solidFill>
              </a:rPr>
              <a:t>登记</a:t>
            </a:r>
            <a:r>
              <a:rPr lang="zh-CN" altLang="zh-CN" sz="2000"/>
              <a:t>制度</a:t>
            </a:r>
          </a:p>
          <a:p>
            <a:r>
              <a:rPr lang="zh-CN" altLang="zh-CN" sz="2000"/>
              <a:t>第六十六条　国家实行危险化学品登记制度，为危险化学品安全管理以及危险化学品事故预防和应急救援提供技术、信息支持。</a:t>
            </a:r>
          </a:p>
          <a:p>
            <a:endParaRPr lang="en-US" altLang="zh-CN" sz="2000"/>
          </a:p>
          <a:p>
            <a:r>
              <a:rPr lang="zh-CN" altLang="zh-CN" sz="2000"/>
              <a:t>（二）</a:t>
            </a:r>
            <a:r>
              <a:rPr lang="zh-CN" altLang="zh-CN" sz="2000">
                <a:solidFill>
                  <a:srgbClr val="FF0000"/>
                </a:solidFill>
              </a:rPr>
              <a:t>应急预案备案</a:t>
            </a:r>
            <a:r>
              <a:rPr lang="zh-CN" altLang="zh-CN" sz="2000"/>
              <a:t>制度</a:t>
            </a:r>
          </a:p>
          <a:p>
            <a:r>
              <a:rPr lang="zh-CN" altLang="zh-CN" sz="2000"/>
              <a:t>第七十条　危险化学品单位应当制定本单位危险化学品事故应急预案，配备应急救援人员和必要的应急救援器材、设备，并定期组织应急救援演练。</a:t>
            </a:r>
          </a:p>
          <a:p>
            <a:r>
              <a:rPr lang="zh-CN" altLang="zh-CN" sz="2000"/>
              <a:t>危险化学品单位应当将其危险化学品事故应急预案报所在地设区的</a:t>
            </a:r>
            <a:r>
              <a:rPr lang="zh-CN" altLang="zh-CN" sz="2000">
                <a:solidFill>
                  <a:srgbClr val="FF0000"/>
                </a:solidFill>
              </a:rPr>
              <a:t>市级人民政府安监部门</a:t>
            </a:r>
            <a:r>
              <a:rPr lang="zh-CN" altLang="zh-CN" sz="2000"/>
              <a:t>备案。</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4C49917E-B8DE-4718-A2F0-3555FD380837}" type="slidenum">
              <a:rPr lang="en-US" altLang="zh-CN" sz="1000">
                <a:solidFill>
                  <a:srgbClr val="FFFFFF"/>
                </a:solidFill>
              </a:rPr>
              <a:pPr algn="r"/>
              <a:t>24</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54277" name="TextBox 5"/>
          <p:cNvSpPr txBox="1">
            <a:spLocks noChangeArrowheads="1"/>
          </p:cNvSpPr>
          <p:nvPr/>
        </p:nvSpPr>
        <p:spPr bwMode="auto">
          <a:xfrm>
            <a:off x="684213" y="3429000"/>
            <a:ext cx="7786687" cy="708025"/>
          </a:xfrm>
          <a:prstGeom prst="rect">
            <a:avLst/>
          </a:prstGeom>
          <a:noFill/>
          <a:ln w="9525">
            <a:noFill/>
            <a:miter lim="800000"/>
            <a:headEnd/>
            <a:tailEnd/>
          </a:ln>
        </p:spPr>
        <p:txBody>
          <a:bodyPr>
            <a:spAutoFit/>
          </a:bodyPr>
          <a:lstStyle/>
          <a:p>
            <a:r>
              <a:rPr lang="en-US" altLang="zh-CN" sz="2000">
                <a:solidFill>
                  <a:srgbClr val="FF0000"/>
                </a:solidFill>
              </a:rPr>
              <a:t> </a:t>
            </a:r>
            <a:r>
              <a:rPr lang="zh-CN" altLang="en-US" sz="2000" b="1">
                <a:solidFill>
                  <a:srgbClr val="FF0000"/>
                </a:solidFill>
              </a:rPr>
              <a:t>废止</a:t>
            </a:r>
            <a:r>
              <a:rPr lang="zh-CN" altLang="en-US" sz="2000"/>
              <a:t>： </a:t>
            </a:r>
            <a:r>
              <a:rPr lang="en-US" altLang="zh-CN" sz="2000"/>
              <a:t>《</a:t>
            </a:r>
            <a:r>
              <a:rPr lang="zh-CN" altLang="en-US" sz="2000"/>
              <a:t>石油天然气管道安全监督与管理暂行规定</a:t>
            </a:r>
            <a:r>
              <a:rPr lang="en-US" altLang="zh-CN" sz="2000"/>
              <a:t>》</a:t>
            </a:r>
            <a:r>
              <a:rPr lang="zh-CN" altLang="en-US" sz="2000"/>
              <a:t>（２０００年４月２４日国家经济贸易委员会令第１７号发布）。</a:t>
            </a:r>
            <a:endParaRPr lang="zh-CN" altLang="zh-CN" sz="2000"/>
          </a:p>
        </p:txBody>
      </p:sp>
      <p:sp>
        <p:nvSpPr>
          <p:cNvPr id="54278" name="Text Box 8"/>
          <p:cNvSpPr txBox="1">
            <a:spLocks noChangeArrowheads="1"/>
          </p:cNvSpPr>
          <p:nvPr/>
        </p:nvSpPr>
        <p:spPr bwMode="auto">
          <a:xfrm>
            <a:off x="684213" y="2000250"/>
            <a:ext cx="7848600" cy="1323975"/>
          </a:xfrm>
          <a:prstGeom prst="rect">
            <a:avLst/>
          </a:prstGeom>
          <a:noFill/>
          <a:ln w="9525">
            <a:noFill/>
            <a:miter lim="800000"/>
            <a:headEnd/>
            <a:tailEnd/>
          </a:ln>
        </p:spPr>
        <p:txBody>
          <a:bodyPr>
            <a:spAutoFit/>
          </a:bodyPr>
          <a:lstStyle/>
          <a:p>
            <a:pPr algn="ctr"/>
            <a:r>
              <a:rPr lang="zh-CN" altLang="en-US" sz="2800" b="1"/>
              <a:t>国家安全监管总局关于废止和修改危险化学品</a:t>
            </a:r>
            <a:endParaRPr lang="en-US" altLang="zh-CN" sz="2800" b="1"/>
          </a:p>
          <a:p>
            <a:pPr algn="ctr"/>
            <a:r>
              <a:rPr lang="zh-CN" altLang="en-US" sz="2800" b="1"/>
              <a:t>等领域七部规章的决定</a:t>
            </a:r>
            <a:endParaRPr lang="en-US" altLang="zh-CN" sz="2800" b="1"/>
          </a:p>
          <a:p>
            <a:pPr algn="ctr"/>
            <a:r>
              <a:rPr lang="zh-CN" altLang="en-US" sz="2400" b="1"/>
              <a:t>（国家安全监管总局令第</a:t>
            </a:r>
            <a:r>
              <a:rPr lang="en-US" altLang="zh-CN" sz="2400" b="1"/>
              <a:t>79</a:t>
            </a:r>
            <a:r>
              <a:rPr lang="zh-CN" altLang="en-US" sz="2400" b="1"/>
              <a:t>号）</a:t>
            </a:r>
            <a:endParaRPr lang="zh-CN" altLang="en-US" sz="2400"/>
          </a:p>
        </p:txBody>
      </p:sp>
      <p:sp>
        <p:nvSpPr>
          <p:cNvPr id="54279" name="TextBox 5"/>
          <p:cNvSpPr txBox="1">
            <a:spLocks noChangeArrowheads="1"/>
          </p:cNvSpPr>
          <p:nvPr/>
        </p:nvSpPr>
        <p:spPr bwMode="auto">
          <a:xfrm>
            <a:off x="755650" y="4149725"/>
            <a:ext cx="7786688" cy="2554288"/>
          </a:xfrm>
          <a:prstGeom prst="rect">
            <a:avLst/>
          </a:prstGeom>
          <a:noFill/>
          <a:ln w="9525">
            <a:noFill/>
            <a:miter lim="800000"/>
            <a:headEnd/>
            <a:tailEnd/>
          </a:ln>
        </p:spPr>
        <p:txBody>
          <a:bodyPr>
            <a:spAutoFit/>
          </a:bodyPr>
          <a:lstStyle/>
          <a:p>
            <a:r>
              <a:rPr lang="zh-CN" altLang="en-US" sz="2000" b="1">
                <a:solidFill>
                  <a:srgbClr val="FF0000"/>
                </a:solidFill>
              </a:rPr>
              <a:t>修改</a:t>
            </a:r>
            <a:r>
              <a:rPr lang="zh-CN" altLang="en-US" sz="2000"/>
              <a:t>： </a:t>
            </a:r>
            <a:r>
              <a:rPr lang="en-US" altLang="zh-CN" sz="2000"/>
              <a:t>1.《</a:t>
            </a:r>
            <a:r>
              <a:rPr lang="zh-CN" altLang="en-US" sz="2000"/>
              <a:t>危险化学品建设项目安全监督管理办法</a:t>
            </a:r>
            <a:r>
              <a:rPr lang="en-US" altLang="zh-CN" sz="2000"/>
              <a:t>》</a:t>
            </a:r>
            <a:r>
              <a:rPr lang="zh-CN" altLang="en-US" sz="2000"/>
              <a:t>（</a:t>
            </a:r>
            <a:r>
              <a:rPr lang="en-US" altLang="zh-CN" sz="2000"/>
              <a:t>45</a:t>
            </a:r>
            <a:r>
              <a:rPr lang="zh-CN" altLang="en-US" sz="2000"/>
              <a:t>号令）</a:t>
            </a:r>
            <a:endParaRPr lang="en-US" altLang="zh-CN" sz="2000"/>
          </a:p>
          <a:p>
            <a:r>
              <a:rPr lang="en-US" altLang="zh-CN" sz="2000"/>
              <a:t>            2.《</a:t>
            </a:r>
            <a:r>
              <a:rPr lang="zh-CN" altLang="en-US" sz="2000"/>
              <a:t>危险化学品生产企业安全生产许可证实施办法</a:t>
            </a:r>
            <a:r>
              <a:rPr lang="en-US" altLang="zh-CN" sz="2000"/>
              <a:t>》</a:t>
            </a:r>
            <a:r>
              <a:rPr lang="zh-CN" altLang="en-US"/>
              <a:t>（</a:t>
            </a:r>
            <a:r>
              <a:rPr lang="en-US" altLang="zh-CN"/>
              <a:t>41</a:t>
            </a:r>
            <a:r>
              <a:rPr lang="zh-CN" altLang="en-US"/>
              <a:t>号令）</a:t>
            </a:r>
            <a:endParaRPr lang="en-US" altLang="zh-CN"/>
          </a:p>
          <a:p>
            <a:r>
              <a:rPr lang="en-US" altLang="zh-CN" sz="2000"/>
              <a:t>            3.《</a:t>
            </a:r>
            <a:r>
              <a:rPr lang="zh-CN" altLang="en-US" sz="2000"/>
              <a:t>危险化学品经营许可证管理办法</a:t>
            </a:r>
            <a:r>
              <a:rPr lang="en-US" altLang="zh-CN" sz="2000"/>
              <a:t>》</a:t>
            </a:r>
            <a:r>
              <a:rPr lang="zh-CN" altLang="en-US" sz="2000"/>
              <a:t>（</a:t>
            </a:r>
            <a:r>
              <a:rPr lang="en-US" altLang="zh-CN" sz="2000"/>
              <a:t>55</a:t>
            </a:r>
            <a:r>
              <a:rPr lang="zh-CN" altLang="en-US" sz="2000"/>
              <a:t>号令）</a:t>
            </a:r>
            <a:endParaRPr lang="en-US" altLang="zh-CN" sz="2000"/>
          </a:p>
          <a:p>
            <a:r>
              <a:rPr lang="en-US" altLang="zh-CN" sz="2000"/>
              <a:t>            4.《</a:t>
            </a:r>
            <a:r>
              <a:rPr lang="zh-CN" altLang="en-US" sz="2000"/>
              <a:t>危险化学品安全使用许可证实施办法</a:t>
            </a:r>
            <a:r>
              <a:rPr lang="en-US" altLang="zh-CN" sz="2000"/>
              <a:t>》</a:t>
            </a:r>
            <a:r>
              <a:rPr lang="zh-CN" altLang="en-US" sz="2000"/>
              <a:t>（</a:t>
            </a:r>
            <a:r>
              <a:rPr lang="en-US" altLang="zh-CN" sz="2000"/>
              <a:t>57</a:t>
            </a:r>
            <a:r>
              <a:rPr lang="zh-CN" altLang="en-US" sz="2000"/>
              <a:t>号令）</a:t>
            </a:r>
            <a:endParaRPr lang="en-US" altLang="zh-CN" sz="2000"/>
          </a:p>
          <a:p>
            <a:r>
              <a:rPr lang="en-US" altLang="zh-CN" sz="2000"/>
              <a:t>            5. 《</a:t>
            </a:r>
            <a:r>
              <a:rPr lang="zh-CN" altLang="en-US" sz="2000"/>
              <a:t>危险化学品输送管道安全管理规定</a:t>
            </a:r>
            <a:r>
              <a:rPr lang="en-US" altLang="zh-CN" sz="2000"/>
              <a:t>》</a:t>
            </a:r>
            <a:r>
              <a:rPr lang="zh-CN" altLang="en-US" sz="2000"/>
              <a:t>（</a:t>
            </a:r>
            <a:r>
              <a:rPr lang="en-US" altLang="zh-CN" sz="2000"/>
              <a:t>43</a:t>
            </a:r>
            <a:r>
              <a:rPr lang="zh-CN" altLang="en-US" sz="2000"/>
              <a:t>号令）</a:t>
            </a:r>
            <a:endParaRPr lang="en-US" altLang="zh-CN" sz="2000"/>
          </a:p>
          <a:p>
            <a:r>
              <a:rPr lang="en-US" altLang="zh-CN" sz="2000"/>
              <a:t>            6.《</a:t>
            </a:r>
            <a:r>
              <a:rPr lang="zh-CN" altLang="en-US" sz="2000"/>
              <a:t>危险化学品重大危险源监督管理暂行规定</a:t>
            </a:r>
            <a:r>
              <a:rPr lang="en-US" altLang="zh-CN" sz="2000"/>
              <a:t>》</a:t>
            </a:r>
            <a:r>
              <a:rPr lang="zh-CN" altLang="en-US" sz="2000"/>
              <a:t>（</a:t>
            </a:r>
            <a:r>
              <a:rPr lang="en-US" altLang="zh-CN" sz="2000"/>
              <a:t>40</a:t>
            </a:r>
            <a:r>
              <a:rPr lang="zh-CN" altLang="en-US" sz="2000"/>
              <a:t>号令）</a:t>
            </a:r>
            <a:endParaRPr lang="en-US" altLang="zh-CN" sz="2000"/>
          </a:p>
          <a:p>
            <a:r>
              <a:rPr lang="zh-CN" altLang="en-US" sz="2000"/>
              <a:t>自</a:t>
            </a:r>
            <a:r>
              <a:rPr lang="zh-CN" altLang="en-US" sz="2000" b="1" u="sng">
                <a:solidFill>
                  <a:srgbClr val="0066FF"/>
                </a:solidFill>
              </a:rPr>
              <a:t>２０１５年７月１日</a:t>
            </a:r>
            <a:r>
              <a:rPr lang="zh-CN" altLang="en-US" sz="2000"/>
              <a:t>起施行。</a:t>
            </a:r>
            <a:endParaRPr lang="en-US" altLang="zh-CN" sz="2000"/>
          </a:p>
          <a:p>
            <a:endParaRPr lang="zh-CN" altLang="zh-CN" sz="2000"/>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zh-CN" altLang="en-US" sz="3200" b="1" dirty="0"/>
              <a:t>新出台或修订的危险化学品相关法规</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0E9DACFC-DAC9-4577-8C02-BBE1661B9F8E}" type="slidenum">
              <a:rPr lang="en-US" altLang="zh-CN" sz="1000">
                <a:solidFill>
                  <a:srgbClr val="FFFFFF"/>
                </a:solidFill>
              </a:rPr>
              <a:pPr algn="r"/>
              <a:t>25</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zh-CN" altLang="en-US" sz="3200" b="1" dirty="0"/>
              <a:t>新出台或修订的危险化学品相关法规</a:t>
            </a:r>
            <a:endParaRPr lang="zh-CN" altLang="en-US" sz="3200" b="1" dirty="0"/>
          </a:p>
        </p:txBody>
      </p:sp>
      <p:sp>
        <p:nvSpPr>
          <p:cNvPr id="56328" name="TextBox 10"/>
          <p:cNvSpPr txBox="1">
            <a:spLocks noChangeArrowheads="1"/>
          </p:cNvSpPr>
          <p:nvPr/>
        </p:nvSpPr>
        <p:spPr bwMode="auto">
          <a:xfrm>
            <a:off x="785813" y="2276475"/>
            <a:ext cx="7929562" cy="2185988"/>
          </a:xfrm>
          <a:prstGeom prst="rect">
            <a:avLst/>
          </a:prstGeom>
          <a:noFill/>
          <a:ln w="9525">
            <a:noFill/>
            <a:miter lim="800000"/>
            <a:headEnd/>
            <a:tailEnd/>
          </a:ln>
        </p:spPr>
        <p:txBody>
          <a:bodyPr>
            <a:spAutoFit/>
          </a:bodyPr>
          <a:lstStyle/>
          <a:p>
            <a:pPr algn="ctr"/>
            <a:r>
              <a:rPr lang="zh-CN" altLang="zh-CN" sz="2400" b="1"/>
              <a:t>最高人民法院 </a:t>
            </a:r>
            <a:r>
              <a:rPr lang="en-US" altLang="zh-CN" sz="2400" b="1"/>
              <a:t>  </a:t>
            </a:r>
            <a:r>
              <a:rPr lang="zh-CN" altLang="zh-CN" sz="2400" b="1"/>
              <a:t>最高人民检察院</a:t>
            </a:r>
            <a:endParaRPr lang="en-US" altLang="zh-CN" sz="2400" b="1"/>
          </a:p>
          <a:p>
            <a:pPr algn="ctr"/>
            <a:endParaRPr lang="zh-CN" altLang="zh-CN" sz="2800"/>
          </a:p>
          <a:p>
            <a:pPr algn="ctr"/>
            <a:r>
              <a:rPr lang="zh-CN" altLang="zh-CN" sz="2800" b="1"/>
              <a:t>关于办理危害生产安全刑事案件适用法律</a:t>
            </a:r>
            <a:endParaRPr lang="en-US" altLang="zh-CN" sz="2800" b="1"/>
          </a:p>
          <a:p>
            <a:pPr algn="ctr"/>
            <a:r>
              <a:rPr lang="zh-CN" altLang="zh-CN" sz="2800" b="1"/>
              <a:t>若干问题的解释</a:t>
            </a:r>
            <a:endParaRPr lang="en-US" altLang="zh-CN" sz="2800" b="1"/>
          </a:p>
          <a:p>
            <a:pPr algn="ctr"/>
            <a:r>
              <a:rPr lang="zh-CN" altLang="en-US" sz="2400" b="1"/>
              <a:t>（</a:t>
            </a:r>
            <a:r>
              <a:rPr lang="en-US" altLang="zh-CN" sz="2400" b="1"/>
              <a:t>2015</a:t>
            </a:r>
            <a:r>
              <a:rPr lang="zh-CN" altLang="zh-CN" sz="2400" b="1"/>
              <a:t>年</a:t>
            </a:r>
            <a:r>
              <a:rPr lang="en-US" altLang="zh-CN" sz="2400" b="1"/>
              <a:t>12</a:t>
            </a:r>
            <a:r>
              <a:rPr lang="zh-CN" altLang="zh-CN" sz="2400" b="1"/>
              <a:t>月</a:t>
            </a:r>
            <a:r>
              <a:rPr lang="en-US" altLang="zh-CN" sz="2400" b="1"/>
              <a:t>16</a:t>
            </a:r>
            <a:r>
              <a:rPr lang="zh-CN" altLang="zh-CN" sz="2400" b="1"/>
              <a:t>日起施行</a:t>
            </a:r>
            <a:r>
              <a:rPr lang="zh-CN" altLang="en-US" sz="2400" b="1"/>
              <a:t>）</a:t>
            </a:r>
            <a:endParaRPr lang="en-US" altLang="zh-CN" sz="2400" b="1"/>
          </a:p>
        </p:txBody>
      </p:sp>
      <p:sp>
        <p:nvSpPr>
          <p:cNvPr id="13" name="TextBox 12"/>
          <p:cNvSpPr txBox="1"/>
          <p:nvPr/>
        </p:nvSpPr>
        <p:spPr>
          <a:xfrm>
            <a:off x="1511300" y="4508500"/>
            <a:ext cx="7164388" cy="1016000"/>
          </a:xfrm>
          <a:prstGeom prst="rect">
            <a:avLst/>
          </a:prstGeom>
          <a:noFill/>
        </p:spPr>
        <p:txBody>
          <a:bodyPr>
            <a:spAutoFit/>
          </a:bodyPr>
          <a:lstStyle/>
          <a:p>
            <a:pPr>
              <a:defRPr/>
            </a:pPr>
            <a:r>
              <a:rPr lang="zh-CN" altLang="en-US" sz="2000" b="1" dirty="0">
                <a:effectLst>
                  <a:outerShdw blurRad="38100" dist="38100" dir="2700000" algn="tl">
                    <a:srgbClr val="000000">
                      <a:alpha val="43137"/>
                    </a:srgbClr>
                  </a:outerShdw>
                </a:effectLst>
              </a:rPr>
              <a:t>入罪标准：</a:t>
            </a:r>
            <a:r>
              <a:rPr lang="en-US" altLang="zh-CN" sz="2000" dirty="0"/>
              <a:t>(</a:t>
            </a:r>
            <a:r>
              <a:rPr lang="zh-CN" altLang="zh-CN" sz="2000" dirty="0"/>
              <a:t>一</a:t>
            </a:r>
            <a:r>
              <a:rPr lang="en-US" altLang="zh-CN" sz="2000" dirty="0"/>
              <a:t>)</a:t>
            </a:r>
            <a:r>
              <a:rPr lang="zh-CN" altLang="zh-CN" sz="2000" dirty="0"/>
              <a:t>造成</a:t>
            </a:r>
            <a:r>
              <a:rPr lang="zh-CN" altLang="zh-CN" sz="2000" b="1" u="sng" dirty="0">
                <a:solidFill>
                  <a:srgbClr val="FF0000"/>
                </a:solidFill>
              </a:rPr>
              <a:t>死亡一人</a:t>
            </a:r>
            <a:r>
              <a:rPr lang="zh-CN" altLang="zh-CN" sz="2000" dirty="0"/>
              <a:t>以上</a:t>
            </a:r>
            <a:r>
              <a:rPr lang="en-US" altLang="zh-CN" sz="2000" dirty="0"/>
              <a:t>,</a:t>
            </a:r>
            <a:r>
              <a:rPr lang="zh-CN" altLang="zh-CN" sz="2000" dirty="0"/>
              <a:t>或者</a:t>
            </a:r>
            <a:r>
              <a:rPr lang="zh-CN" altLang="zh-CN" sz="2000" b="1" u="sng" dirty="0">
                <a:solidFill>
                  <a:srgbClr val="FF0000"/>
                </a:solidFill>
              </a:rPr>
              <a:t>重伤三人</a:t>
            </a:r>
            <a:r>
              <a:rPr lang="zh-CN" altLang="zh-CN" sz="2000" dirty="0"/>
              <a:t>以上的</a:t>
            </a:r>
            <a:r>
              <a:rPr lang="en-US" altLang="zh-CN" sz="2000" dirty="0"/>
              <a:t>;</a:t>
            </a:r>
            <a:endParaRPr lang="zh-CN" altLang="zh-CN" sz="2000" dirty="0"/>
          </a:p>
          <a:p>
            <a:pPr>
              <a:defRPr/>
            </a:pPr>
            <a:r>
              <a:rPr lang="zh-CN" altLang="zh-CN" sz="2000" dirty="0"/>
              <a:t>　　</a:t>
            </a:r>
            <a:r>
              <a:rPr lang="en-US" altLang="zh-CN" sz="2000" dirty="0"/>
              <a:t>           (</a:t>
            </a:r>
            <a:r>
              <a:rPr lang="zh-CN" altLang="zh-CN" sz="2000" dirty="0"/>
              <a:t>二</a:t>
            </a:r>
            <a:r>
              <a:rPr lang="en-US" altLang="zh-CN" sz="2000" dirty="0"/>
              <a:t>)</a:t>
            </a:r>
            <a:r>
              <a:rPr lang="zh-CN" altLang="zh-CN" sz="2000" dirty="0"/>
              <a:t>造成</a:t>
            </a:r>
            <a:r>
              <a:rPr lang="zh-CN" altLang="zh-CN" sz="2000" b="1" u="sng" dirty="0">
                <a:solidFill>
                  <a:srgbClr val="FF0000"/>
                </a:solidFill>
              </a:rPr>
              <a:t>直接经济损失一百万元</a:t>
            </a:r>
            <a:r>
              <a:rPr lang="zh-CN" altLang="zh-CN" sz="2000" dirty="0"/>
              <a:t>以上的</a:t>
            </a:r>
            <a:r>
              <a:rPr lang="en-US" altLang="zh-CN" sz="2000" dirty="0"/>
              <a:t>;</a:t>
            </a:r>
            <a:endParaRPr lang="zh-CN" altLang="zh-CN" sz="2000" dirty="0"/>
          </a:p>
          <a:p>
            <a:pPr>
              <a:defRPr/>
            </a:pPr>
            <a:r>
              <a:rPr lang="zh-CN" altLang="zh-CN" sz="2000" dirty="0"/>
              <a:t>　　</a:t>
            </a:r>
            <a:r>
              <a:rPr lang="en-US" altLang="zh-CN" sz="2000" dirty="0"/>
              <a:t>           (</a:t>
            </a:r>
            <a:r>
              <a:rPr lang="zh-CN" altLang="zh-CN" sz="2000" dirty="0"/>
              <a:t>三</a:t>
            </a:r>
            <a:r>
              <a:rPr lang="en-US" altLang="zh-CN" sz="2000" dirty="0"/>
              <a:t>)</a:t>
            </a:r>
            <a:r>
              <a:rPr lang="zh-CN" altLang="zh-CN" sz="2000" dirty="0"/>
              <a:t>其他造成严重后果或者重大安全事故的情形。</a:t>
            </a:r>
            <a:endParaRPr lang="zh-CN" altLang="en-US" sz="2000" dirty="0"/>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C38A3F20-94F0-4436-A9AE-8326666E3742}" type="slidenum">
              <a:rPr lang="en-US" altLang="zh-CN" sz="1000">
                <a:solidFill>
                  <a:srgbClr val="FFFFFF"/>
                </a:solidFill>
              </a:rPr>
              <a:pPr algn="r"/>
              <a:t>26</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58373" name="TextBox 4"/>
          <p:cNvSpPr txBox="1">
            <a:spLocks noChangeArrowheads="1"/>
          </p:cNvSpPr>
          <p:nvPr/>
        </p:nvSpPr>
        <p:spPr bwMode="auto">
          <a:xfrm>
            <a:off x="323850" y="2565400"/>
            <a:ext cx="8496300" cy="3929063"/>
          </a:xfrm>
          <a:prstGeom prst="rect">
            <a:avLst/>
          </a:prstGeom>
          <a:noFill/>
          <a:ln w="9525">
            <a:noFill/>
            <a:miter lim="800000"/>
            <a:headEnd/>
            <a:tailEnd/>
          </a:ln>
        </p:spPr>
        <p:txBody>
          <a:bodyPr>
            <a:spAutoFit/>
          </a:bodyPr>
          <a:lstStyle/>
          <a:p>
            <a:r>
              <a:rPr lang="zh-CN" altLang="en-US" sz="2400"/>
              <a:t>●依照</a:t>
            </a:r>
            <a:r>
              <a:rPr lang="en-US" altLang="zh-CN" sz="2400"/>
              <a:t>《</a:t>
            </a:r>
            <a:r>
              <a:rPr lang="zh-CN" altLang="en-US" sz="2400"/>
              <a:t>危险化学品安全管理条例</a:t>
            </a:r>
            <a:r>
              <a:rPr lang="en-US" altLang="zh-CN" sz="2400"/>
              <a:t>》</a:t>
            </a:r>
            <a:r>
              <a:rPr lang="zh-CN" altLang="en-US" sz="2400"/>
              <a:t>（国务院令第</a:t>
            </a:r>
            <a:r>
              <a:rPr lang="en-US" altLang="zh-CN" sz="2400"/>
              <a:t>591</a:t>
            </a:r>
            <a:r>
              <a:rPr lang="zh-CN" altLang="en-US" sz="2400"/>
              <a:t>号）有关规定，国家安全监管总局会同工业和信息化部、公安部、环境保护部、交通运输部、农业部、国家卫生计生委、质检总局、铁路局、民航局十部委制定并公布了</a:t>
            </a:r>
            <a:r>
              <a:rPr lang="en-US" altLang="zh-CN" sz="2400"/>
              <a:t>《</a:t>
            </a:r>
            <a:r>
              <a:rPr lang="zh-CN" altLang="en-US" sz="2400"/>
              <a:t>危险化学品目录（</a:t>
            </a:r>
            <a:r>
              <a:rPr lang="en-US" altLang="zh-CN" sz="2400"/>
              <a:t>2015</a:t>
            </a:r>
            <a:r>
              <a:rPr lang="zh-CN" altLang="en-US" sz="2400"/>
              <a:t>版）</a:t>
            </a:r>
            <a:r>
              <a:rPr lang="en-US" altLang="zh-CN" sz="2400"/>
              <a:t>》</a:t>
            </a:r>
            <a:r>
              <a:rPr lang="zh-CN" altLang="en-US" sz="2400"/>
              <a:t>，于</a:t>
            </a:r>
            <a:r>
              <a:rPr lang="en-US" altLang="zh-CN" sz="2400"/>
              <a:t>2015</a:t>
            </a:r>
            <a:r>
              <a:rPr lang="zh-CN" altLang="en-US" sz="2400"/>
              <a:t>年</a:t>
            </a:r>
            <a:r>
              <a:rPr lang="en-US" altLang="zh-CN" sz="2400"/>
              <a:t>5</a:t>
            </a:r>
            <a:r>
              <a:rPr lang="zh-CN" altLang="en-US" sz="2400"/>
              <a:t>月</a:t>
            </a:r>
            <a:r>
              <a:rPr lang="en-US" altLang="zh-CN" sz="2400"/>
              <a:t>1</a:t>
            </a:r>
            <a:r>
              <a:rPr lang="zh-CN" altLang="en-US" sz="2400"/>
              <a:t>日起施行。</a:t>
            </a:r>
            <a:endParaRPr lang="en-US" altLang="zh-CN" sz="2400"/>
          </a:p>
          <a:p>
            <a:endParaRPr lang="en-US" altLang="zh-CN" sz="2400"/>
          </a:p>
          <a:p>
            <a:r>
              <a:rPr lang="zh-CN" altLang="en-US" sz="2400"/>
              <a:t>● </a:t>
            </a:r>
            <a:r>
              <a:rPr lang="en-US" altLang="zh-CN" sz="2400"/>
              <a:t>《</a:t>
            </a:r>
            <a:r>
              <a:rPr lang="zh-CN" altLang="en-US" sz="2400"/>
              <a:t>危险化学品名录（</a:t>
            </a:r>
            <a:r>
              <a:rPr lang="en-US" altLang="zh-CN" sz="2400"/>
              <a:t>2002</a:t>
            </a:r>
            <a:r>
              <a:rPr lang="zh-CN" altLang="en-US" sz="2400"/>
              <a:t>版）</a:t>
            </a:r>
            <a:r>
              <a:rPr lang="en-US" altLang="zh-CN" sz="2400"/>
              <a:t>》</a:t>
            </a:r>
            <a:r>
              <a:rPr lang="zh-CN" altLang="en-US" sz="2400"/>
              <a:t>（原国家安全生产监督管理局公告</a:t>
            </a:r>
            <a:r>
              <a:rPr lang="en-US" altLang="zh-CN" sz="2400"/>
              <a:t>2003</a:t>
            </a:r>
            <a:r>
              <a:rPr lang="zh-CN" altLang="en-US" sz="2400"/>
              <a:t>年第</a:t>
            </a:r>
            <a:r>
              <a:rPr lang="en-US" altLang="zh-CN" sz="2400"/>
              <a:t>1</a:t>
            </a:r>
            <a:r>
              <a:rPr lang="zh-CN" altLang="en-US" sz="2400"/>
              <a:t>号）、</a:t>
            </a:r>
            <a:r>
              <a:rPr lang="en-US" altLang="zh-CN" sz="2400"/>
              <a:t>《</a:t>
            </a:r>
            <a:r>
              <a:rPr lang="zh-CN" altLang="en-US" sz="2400"/>
              <a:t>剧毒化学品目录（</a:t>
            </a:r>
            <a:r>
              <a:rPr lang="en-US" altLang="zh-CN" sz="2400"/>
              <a:t>2002</a:t>
            </a:r>
            <a:r>
              <a:rPr lang="zh-CN" altLang="en-US" sz="2400"/>
              <a:t>年版）</a:t>
            </a:r>
            <a:r>
              <a:rPr lang="en-US" altLang="zh-CN" sz="2400"/>
              <a:t>》</a:t>
            </a:r>
            <a:r>
              <a:rPr lang="zh-CN" altLang="en-US" sz="2400"/>
              <a:t>（原国家安全生产监督管理局等</a:t>
            </a:r>
            <a:r>
              <a:rPr lang="en-US" altLang="zh-CN" sz="2400"/>
              <a:t>8</a:t>
            </a:r>
            <a:r>
              <a:rPr lang="zh-CN" altLang="en-US" sz="2400"/>
              <a:t>部门公告</a:t>
            </a:r>
            <a:r>
              <a:rPr lang="en-US" altLang="zh-CN" sz="2400"/>
              <a:t>2003</a:t>
            </a:r>
            <a:r>
              <a:rPr lang="zh-CN" altLang="en-US" sz="2400"/>
              <a:t>年第</a:t>
            </a:r>
            <a:r>
              <a:rPr lang="en-US" altLang="zh-CN" sz="2400"/>
              <a:t>2</a:t>
            </a:r>
            <a:r>
              <a:rPr lang="zh-CN" altLang="en-US" sz="2400"/>
              <a:t>号）同时废止。</a:t>
            </a:r>
          </a:p>
        </p:txBody>
      </p:sp>
      <p:sp>
        <p:nvSpPr>
          <p:cNvPr id="58374" name="Text Box 8"/>
          <p:cNvSpPr txBox="1">
            <a:spLocks noChangeArrowheads="1"/>
          </p:cNvSpPr>
          <p:nvPr/>
        </p:nvSpPr>
        <p:spPr bwMode="auto">
          <a:xfrm>
            <a:off x="2071688" y="2000250"/>
            <a:ext cx="5143500" cy="523875"/>
          </a:xfrm>
          <a:prstGeom prst="rect">
            <a:avLst/>
          </a:prstGeom>
          <a:noFill/>
          <a:ln w="9525">
            <a:noFill/>
            <a:miter lim="800000"/>
            <a:headEnd/>
            <a:tailEnd/>
          </a:ln>
        </p:spPr>
        <p:txBody>
          <a:bodyPr>
            <a:spAutoFit/>
          </a:bodyPr>
          <a:lstStyle/>
          <a:p>
            <a:pPr algn="ctr"/>
            <a:r>
              <a:rPr lang="zh-CN" altLang="en-US" sz="2800" b="1">
                <a:solidFill>
                  <a:srgbClr val="FF0000"/>
                </a:solidFill>
              </a:rPr>
              <a:t>危险化学品目录（</a:t>
            </a:r>
            <a:r>
              <a:rPr lang="en-US" altLang="zh-CN" sz="2800" b="1">
                <a:solidFill>
                  <a:srgbClr val="FF0000"/>
                </a:solidFill>
              </a:rPr>
              <a:t>2015</a:t>
            </a:r>
            <a:r>
              <a:rPr lang="zh-CN" altLang="en-US" sz="2800" b="1">
                <a:solidFill>
                  <a:srgbClr val="FF0000"/>
                </a:solidFill>
              </a:rPr>
              <a:t>版）</a:t>
            </a:r>
            <a:endParaRPr lang="zh-CN" altLang="zh-CN" sz="2800" b="1">
              <a:solidFill>
                <a:srgbClr val="FF0000"/>
              </a:solidFill>
            </a:endParaRPr>
          </a:p>
        </p:txBody>
      </p:sp>
      <p:sp>
        <p:nvSpPr>
          <p:cNvPr id="7"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ADE527EB-E4D0-422E-975D-031ECC59AF62}" type="slidenum">
              <a:rPr lang="en-US" altLang="zh-CN" sz="1000">
                <a:solidFill>
                  <a:srgbClr val="FFFFFF"/>
                </a:solidFill>
              </a:rPr>
              <a:pPr algn="r"/>
              <a:t>27</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60421" name="TextBox 5"/>
          <p:cNvSpPr txBox="1">
            <a:spLocks noChangeArrowheads="1"/>
          </p:cNvSpPr>
          <p:nvPr/>
        </p:nvSpPr>
        <p:spPr bwMode="auto">
          <a:xfrm>
            <a:off x="0" y="2636838"/>
            <a:ext cx="2339975" cy="3416300"/>
          </a:xfrm>
          <a:prstGeom prst="rect">
            <a:avLst/>
          </a:prstGeom>
          <a:noFill/>
          <a:ln w="9525">
            <a:noFill/>
            <a:miter lim="800000"/>
            <a:headEnd/>
            <a:tailEnd/>
          </a:ln>
        </p:spPr>
        <p:txBody>
          <a:bodyPr>
            <a:spAutoFit/>
          </a:bodyPr>
          <a:lstStyle/>
          <a:p>
            <a:endParaRPr lang="en-US" altLang="zh-CN" sz="2400"/>
          </a:p>
          <a:p>
            <a:endParaRPr lang="en-US" altLang="zh-CN" sz="2400"/>
          </a:p>
          <a:p>
            <a:r>
              <a:rPr lang="zh-CN" altLang="en-US" sz="2400"/>
              <a:t>●危险化学品的</a:t>
            </a:r>
            <a:endParaRPr lang="en-US" altLang="zh-CN" sz="2400"/>
          </a:p>
          <a:p>
            <a:endParaRPr lang="en-US" altLang="zh-CN" sz="2400" u="sng"/>
          </a:p>
          <a:p>
            <a:r>
              <a:rPr lang="zh-CN" altLang="en-US" sz="2400" u="sng"/>
              <a:t>定义变化</a:t>
            </a:r>
            <a:r>
              <a:rPr lang="zh-CN" altLang="en-US" sz="2400"/>
              <a:t>，范围</a:t>
            </a:r>
            <a:endParaRPr lang="en-US" altLang="zh-CN" sz="2400"/>
          </a:p>
          <a:p>
            <a:endParaRPr lang="en-US" altLang="zh-CN" sz="2400"/>
          </a:p>
          <a:p>
            <a:r>
              <a:rPr lang="zh-CN" altLang="en-US" sz="2400"/>
              <a:t>扩大，增加健康</a:t>
            </a:r>
            <a:endParaRPr lang="en-US" altLang="zh-CN" sz="2400"/>
          </a:p>
          <a:p>
            <a:endParaRPr lang="en-US" altLang="zh-CN" sz="2400"/>
          </a:p>
          <a:p>
            <a:r>
              <a:rPr lang="zh-CN" altLang="en-US" sz="2400"/>
              <a:t>和环境危害。</a:t>
            </a:r>
            <a:endParaRPr lang="en-US" altLang="zh-CN" sz="2400"/>
          </a:p>
        </p:txBody>
      </p:sp>
      <p:sp>
        <p:nvSpPr>
          <p:cNvPr id="60422" name="Text Box 8"/>
          <p:cNvSpPr txBox="1">
            <a:spLocks noChangeArrowheads="1"/>
          </p:cNvSpPr>
          <p:nvPr/>
        </p:nvSpPr>
        <p:spPr bwMode="auto">
          <a:xfrm>
            <a:off x="2071688" y="2000250"/>
            <a:ext cx="5143500" cy="523875"/>
          </a:xfrm>
          <a:prstGeom prst="rect">
            <a:avLst/>
          </a:prstGeom>
          <a:noFill/>
          <a:ln w="9525">
            <a:noFill/>
            <a:miter lim="800000"/>
            <a:headEnd/>
            <a:tailEnd/>
          </a:ln>
        </p:spPr>
        <p:txBody>
          <a:bodyPr>
            <a:spAutoFit/>
          </a:bodyPr>
          <a:lstStyle/>
          <a:p>
            <a:pPr algn="ctr"/>
            <a:r>
              <a:rPr lang="zh-CN" altLang="en-US" sz="2800" b="1">
                <a:solidFill>
                  <a:srgbClr val="FF0000"/>
                </a:solidFill>
              </a:rPr>
              <a:t>危险化学品目录（</a:t>
            </a:r>
            <a:r>
              <a:rPr lang="en-US" altLang="zh-CN" sz="2800" b="1">
                <a:solidFill>
                  <a:srgbClr val="FF0000"/>
                </a:solidFill>
              </a:rPr>
              <a:t>2015</a:t>
            </a:r>
            <a:r>
              <a:rPr lang="zh-CN" altLang="en-US" sz="2800" b="1">
                <a:solidFill>
                  <a:srgbClr val="FF0000"/>
                </a:solidFill>
              </a:rPr>
              <a:t>版）</a:t>
            </a:r>
            <a:endParaRPr lang="zh-CN" altLang="zh-CN" sz="2800" b="1">
              <a:solidFill>
                <a:srgbClr val="FF0000"/>
              </a:solidFill>
            </a:endParaRPr>
          </a:p>
        </p:txBody>
      </p:sp>
      <p:sp>
        <p:nvSpPr>
          <p:cNvPr id="7" name="TextBox 6"/>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zh-CN" altLang="en-US" sz="3200" b="1" dirty="0"/>
              <a:t>新出台或修订的危险化学品相关法规</a:t>
            </a:r>
            <a:endParaRPr lang="zh-CN" altLang="en-US" sz="3200" b="1" dirty="0"/>
          </a:p>
        </p:txBody>
      </p:sp>
      <p:pic>
        <p:nvPicPr>
          <p:cNvPr id="60426" name="Picture 2" descr="C:\Users\Administrator\Desktop\1.PNG"/>
          <p:cNvPicPr>
            <a:picLocks noChangeAspect="1" noChangeArrowheads="1"/>
          </p:cNvPicPr>
          <p:nvPr/>
        </p:nvPicPr>
        <p:blipFill>
          <a:blip r:embed="rId3"/>
          <a:srcRect/>
          <a:stretch>
            <a:fillRect/>
          </a:stretch>
        </p:blipFill>
        <p:spPr bwMode="auto">
          <a:xfrm>
            <a:off x="2268538" y="2609850"/>
            <a:ext cx="6624637" cy="424815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C66E3EE8-E7DE-4C62-B8BD-BE1463E93109}" type="slidenum">
              <a:rPr lang="en-US" altLang="zh-CN" sz="1000">
                <a:solidFill>
                  <a:srgbClr val="FFFFFF"/>
                </a:solidFill>
              </a:rPr>
              <a:pPr algn="r"/>
              <a:t>28</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62469" name="Text Box 8"/>
          <p:cNvSpPr txBox="1">
            <a:spLocks noChangeArrowheads="1"/>
          </p:cNvSpPr>
          <p:nvPr/>
        </p:nvSpPr>
        <p:spPr bwMode="auto">
          <a:xfrm>
            <a:off x="2051050" y="1916113"/>
            <a:ext cx="5143500" cy="523875"/>
          </a:xfrm>
          <a:prstGeom prst="rect">
            <a:avLst/>
          </a:prstGeom>
          <a:noFill/>
          <a:ln w="9525">
            <a:noFill/>
            <a:miter lim="800000"/>
            <a:headEnd/>
            <a:tailEnd/>
          </a:ln>
        </p:spPr>
        <p:txBody>
          <a:bodyPr>
            <a:spAutoFit/>
          </a:bodyPr>
          <a:lstStyle/>
          <a:p>
            <a:pPr algn="ctr"/>
            <a:r>
              <a:rPr lang="zh-CN" altLang="en-US" sz="2800" b="1">
                <a:solidFill>
                  <a:srgbClr val="FF0000"/>
                </a:solidFill>
              </a:rPr>
              <a:t>危险化学品目录（</a:t>
            </a:r>
            <a:r>
              <a:rPr lang="en-US" altLang="zh-CN" sz="2800" b="1">
                <a:solidFill>
                  <a:srgbClr val="FF0000"/>
                </a:solidFill>
              </a:rPr>
              <a:t>2015</a:t>
            </a:r>
            <a:r>
              <a:rPr lang="zh-CN" altLang="en-US" sz="2800" b="1">
                <a:solidFill>
                  <a:srgbClr val="FF0000"/>
                </a:solidFill>
              </a:rPr>
              <a:t>版）</a:t>
            </a:r>
            <a:endParaRPr lang="zh-CN" altLang="zh-CN" sz="2800" b="1">
              <a:solidFill>
                <a:srgbClr val="FF0000"/>
              </a:solidFill>
            </a:endParaRPr>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zh-CN" altLang="en-US" sz="3200" b="1" dirty="0"/>
              <a:t>新出台或修订的危险化学品相关法规</a:t>
            </a:r>
            <a:endParaRPr lang="zh-CN" altLang="en-US" sz="3200" b="1" dirty="0"/>
          </a:p>
        </p:txBody>
      </p:sp>
      <p:pic>
        <p:nvPicPr>
          <p:cNvPr id="62473" name="Picture 2" descr="C:\Users\Administrator\Desktop\2.PNG"/>
          <p:cNvPicPr>
            <a:picLocks noChangeAspect="1" noChangeArrowheads="1"/>
          </p:cNvPicPr>
          <p:nvPr/>
        </p:nvPicPr>
        <p:blipFill>
          <a:blip r:embed="rId3"/>
          <a:srcRect/>
          <a:stretch>
            <a:fillRect/>
          </a:stretch>
        </p:blipFill>
        <p:spPr bwMode="auto">
          <a:xfrm>
            <a:off x="1619250" y="2492375"/>
            <a:ext cx="6913563" cy="418465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6138B320-311D-47EC-BBD5-AA1CA08CDCE9}" type="slidenum">
              <a:rPr lang="en-US" altLang="zh-CN" sz="1000">
                <a:solidFill>
                  <a:srgbClr val="FFFFFF"/>
                </a:solidFill>
              </a:rPr>
              <a:pPr algn="r"/>
              <a:t>29</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64517" name="TextBox 5"/>
          <p:cNvSpPr txBox="1">
            <a:spLocks noChangeArrowheads="1"/>
          </p:cNvSpPr>
          <p:nvPr/>
        </p:nvSpPr>
        <p:spPr bwMode="auto">
          <a:xfrm>
            <a:off x="395288" y="2420938"/>
            <a:ext cx="7572375" cy="676275"/>
          </a:xfrm>
          <a:prstGeom prst="rect">
            <a:avLst/>
          </a:prstGeom>
          <a:noFill/>
          <a:ln w="9525">
            <a:noFill/>
            <a:miter lim="800000"/>
            <a:headEnd/>
            <a:tailEnd/>
          </a:ln>
        </p:spPr>
        <p:txBody>
          <a:bodyPr>
            <a:spAutoFit/>
          </a:bodyPr>
          <a:lstStyle/>
          <a:p>
            <a:endParaRPr lang="en-US" altLang="zh-CN" sz="2000"/>
          </a:p>
          <a:p>
            <a:endParaRPr lang="en-US" altLang="zh-CN"/>
          </a:p>
        </p:txBody>
      </p:sp>
      <p:sp>
        <p:nvSpPr>
          <p:cNvPr id="64518" name="Text Box 8"/>
          <p:cNvSpPr txBox="1">
            <a:spLocks noChangeArrowheads="1"/>
          </p:cNvSpPr>
          <p:nvPr/>
        </p:nvSpPr>
        <p:spPr bwMode="auto">
          <a:xfrm>
            <a:off x="2071688" y="2000250"/>
            <a:ext cx="5143500" cy="523875"/>
          </a:xfrm>
          <a:prstGeom prst="rect">
            <a:avLst/>
          </a:prstGeom>
          <a:noFill/>
          <a:ln w="9525">
            <a:noFill/>
            <a:miter lim="800000"/>
            <a:headEnd/>
            <a:tailEnd/>
          </a:ln>
        </p:spPr>
        <p:txBody>
          <a:bodyPr>
            <a:spAutoFit/>
          </a:bodyPr>
          <a:lstStyle/>
          <a:p>
            <a:pPr algn="ctr"/>
            <a:r>
              <a:rPr lang="zh-CN" altLang="en-US" sz="2800" b="1">
                <a:solidFill>
                  <a:srgbClr val="FF0000"/>
                </a:solidFill>
              </a:rPr>
              <a:t>危险化学品目录（</a:t>
            </a:r>
            <a:r>
              <a:rPr lang="en-US" altLang="zh-CN" sz="2800" b="1">
                <a:solidFill>
                  <a:srgbClr val="FF0000"/>
                </a:solidFill>
              </a:rPr>
              <a:t>2015</a:t>
            </a:r>
            <a:r>
              <a:rPr lang="zh-CN" altLang="en-US" sz="2800" b="1">
                <a:solidFill>
                  <a:srgbClr val="FF0000"/>
                </a:solidFill>
              </a:rPr>
              <a:t>版）</a:t>
            </a:r>
            <a:endParaRPr lang="zh-CN" altLang="zh-CN" sz="2800" b="1">
              <a:solidFill>
                <a:srgbClr val="FF0000"/>
              </a:solidFill>
            </a:endParaRPr>
          </a:p>
        </p:txBody>
      </p:sp>
      <p:sp>
        <p:nvSpPr>
          <p:cNvPr id="9"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zh-CN" altLang="en-US" sz="3200" b="1" dirty="0"/>
              <a:t>新出台或修订的危险化学品相关法规</a:t>
            </a:r>
            <a:endParaRPr lang="zh-CN" altLang="en-US" sz="3200" b="1" dirty="0"/>
          </a:p>
        </p:txBody>
      </p:sp>
      <p:sp>
        <p:nvSpPr>
          <p:cNvPr id="64522" name="TextBox 5"/>
          <p:cNvSpPr txBox="1">
            <a:spLocks noChangeArrowheads="1"/>
          </p:cNvSpPr>
          <p:nvPr/>
        </p:nvSpPr>
        <p:spPr bwMode="auto">
          <a:xfrm>
            <a:off x="0" y="2852738"/>
            <a:ext cx="2051050" cy="1939925"/>
          </a:xfrm>
          <a:prstGeom prst="rect">
            <a:avLst/>
          </a:prstGeom>
          <a:noFill/>
          <a:ln w="9525">
            <a:noFill/>
            <a:miter lim="800000"/>
            <a:headEnd/>
            <a:tailEnd/>
          </a:ln>
        </p:spPr>
        <p:txBody>
          <a:bodyPr>
            <a:spAutoFit/>
          </a:bodyPr>
          <a:lstStyle/>
          <a:p>
            <a:r>
              <a:rPr lang="zh-CN" altLang="en-US" sz="2400"/>
              <a:t>●危险化学品</a:t>
            </a:r>
            <a:endParaRPr lang="en-US" altLang="zh-CN" sz="2400"/>
          </a:p>
          <a:p>
            <a:endParaRPr lang="en-US" altLang="zh-CN" sz="2400"/>
          </a:p>
          <a:p>
            <a:pPr algn="ctr"/>
            <a:r>
              <a:rPr lang="zh-CN" altLang="en-US" sz="2400"/>
              <a:t>条目共有</a:t>
            </a:r>
            <a:endParaRPr lang="en-US" altLang="zh-CN" sz="2400"/>
          </a:p>
          <a:p>
            <a:endParaRPr lang="en-US" altLang="zh-CN" sz="2400"/>
          </a:p>
          <a:p>
            <a:pPr algn="ctr"/>
            <a:r>
              <a:rPr lang="en-US" altLang="zh-CN" sz="2400"/>
              <a:t>2828</a:t>
            </a:r>
            <a:r>
              <a:rPr lang="zh-CN" altLang="en-US" sz="2400"/>
              <a:t>个。</a:t>
            </a:r>
            <a:endParaRPr lang="en-US" altLang="zh-CN" sz="2400"/>
          </a:p>
        </p:txBody>
      </p:sp>
      <p:sp>
        <p:nvSpPr>
          <p:cNvPr id="64523" name="TextBox 10"/>
          <p:cNvSpPr txBox="1">
            <a:spLocks noChangeArrowheads="1"/>
          </p:cNvSpPr>
          <p:nvPr/>
        </p:nvSpPr>
        <p:spPr bwMode="auto">
          <a:xfrm>
            <a:off x="1763713" y="5380038"/>
            <a:ext cx="6624637" cy="1477962"/>
          </a:xfrm>
          <a:prstGeom prst="rect">
            <a:avLst/>
          </a:prstGeom>
          <a:noFill/>
          <a:ln w="9525">
            <a:noFill/>
            <a:miter lim="800000"/>
            <a:headEnd/>
            <a:tailEnd/>
          </a:ln>
        </p:spPr>
        <p:txBody>
          <a:bodyPr>
            <a:spAutoFit/>
          </a:bodyPr>
          <a:lstStyle/>
          <a:p>
            <a:r>
              <a:rPr lang="zh-CN" altLang="en-US" b="1"/>
              <a:t>序号</a:t>
            </a:r>
            <a:r>
              <a:rPr lang="en-US" altLang="zh-CN"/>
              <a:t>——</a:t>
            </a:r>
            <a:r>
              <a:rPr lang="zh-CN" altLang="zh-CN"/>
              <a:t>化学品的顺序号</a:t>
            </a:r>
            <a:r>
              <a:rPr lang="zh-CN" altLang="en-US"/>
              <a:t>，按照</a:t>
            </a:r>
            <a:r>
              <a:rPr lang="zh-CN" altLang="zh-CN"/>
              <a:t>汉字的汉语拼音排序</a:t>
            </a:r>
            <a:r>
              <a:rPr lang="zh-CN" altLang="en-US"/>
              <a:t>；</a:t>
            </a:r>
            <a:endParaRPr lang="en-US" altLang="zh-CN"/>
          </a:p>
          <a:p>
            <a:r>
              <a:rPr lang="zh-CN" altLang="zh-CN" b="1"/>
              <a:t>品名</a:t>
            </a:r>
            <a:r>
              <a:rPr lang="en-US" altLang="zh-CN"/>
              <a:t>——</a:t>
            </a:r>
            <a:r>
              <a:rPr lang="zh-CN" altLang="zh-CN"/>
              <a:t>根据《化学命名原则》（</a:t>
            </a:r>
            <a:r>
              <a:rPr lang="en-US" altLang="zh-CN"/>
              <a:t>1980</a:t>
            </a:r>
            <a:r>
              <a:rPr lang="zh-CN" altLang="zh-CN"/>
              <a:t>）确定的名称</a:t>
            </a:r>
            <a:r>
              <a:rPr lang="zh-CN" altLang="en-US"/>
              <a:t>；</a:t>
            </a:r>
            <a:endParaRPr lang="en-US" altLang="zh-CN"/>
          </a:p>
          <a:p>
            <a:r>
              <a:rPr lang="zh-CN" altLang="zh-CN" b="1"/>
              <a:t>别名</a:t>
            </a:r>
            <a:r>
              <a:rPr lang="en-US" altLang="zh-CN"/>
              <a:t>——</a:t>
            </a:r>
            <a:r>
              <a:rPr lang="zh-CN" altLang="zh-CN"/>
              <a:t>除“品名”以外的其他名称，包括通用名、俗名等。</a:t>
            </a:r>
          </a:p>
          <a:p>
            <a:r>
              <a:rPr lang="en-US" altLang="zh-CN" b="1"/>
              <a:t>CAS</a:t>
            </a:r>
            <a:r>
              <a:rPr lang="zh-CN" altLang="zh-CN" b="1"/>
              <a:t>号</a:t>
            </a:r>
            <a:r>
              <a:rPr lang="en-US" altLang="zh-CN"/>
              <a:t>——</a:t>
            </a:r>
            <a:r>
              <a:rPr lang="zh-CN" altLang="zh-CN"/>
              <a:t>美国化学文摘社对化学品的唯一登记号。</a:t>
            </a:r>
          </a:p>
          <a:p>
            <a:r>
              <a:rPr lang="zh-CN" altLang="zh-CN" b="1"/>
              <a:t>备注</a:t>
            </a:r>
            <a:r>
              <a:rPr lang="en-US" altLang="zh-CN"/>
              <a:t>——</a:t>
            </a:r>
            <a:r>
              <a:rPr lang="zh-CN" altLang="zh-CN"/>
              <a:t>对剧毒化学品的特别注明。</a:t>
            </a:r>
            <a:endParaRPr lang="zh-CN" altLang="en-US"/>
          </a:p>
        </p:txBody>
      </p:sp>
      <p:pic>
        <p:nvPicPr>
          <p:cNvPr id="64524" name="Picture 3" descr="C:\Users\hp-01\Desktop\捕获.PNG"/>
          <p:cNvPicPr>
            <a:picLocks noChangeAspect="1" noChangeArrowheads="1"/>
          </p:cNvPicPr>
          <p:nvPr/>
        </p:nvPicPr>
        <p:blipFill>
          <a:blip r:embed="rId3"/>
          <a:srcRect/>
          <a:stretch>
            <a:fillRect/>
          </a:stretch>
        </p:blipFill>
        <p:spPr bwMode="auto">
          <a:xfrm>
            <a:off x="1922463" y="2565400"/>
            <a:ext cx="7221537" cy="27813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3FD58508-7E49-423A-A699-EF25F4E368C0}" type="slidenum">
              <a:rPr lang="en-US" altLang="zh-CN" sz="1000">
                <a:solidFill>
                  <a:srgbClr val="FFFFFF"/>
                </a:solidFill>
              </a:rPr>
              <a:pPr algn="r"/>
              <a:t>3</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主要内容</a:t>
            </a:r>
          </a:p>
        </p:txBody>
      </p:sp>
      <p:sp>
        <p:nvSpPr>
          <p:cNvPr id="6150" name="TextBox 4"/>
          <p:cNvSpPr txBox="1">
            <a:spLocks noChangeArrowheads="1"/>
          </p:cNvSpPr>
          <p:nvPr/>
        </p:nvSpPr>
        <p:spPr bwMode="auto">
          <a:xfrm>
            <a:off x="179512" y="1825660"/>
            <a:ext cx="1728192" cy="523220"/>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defRPr/>
            </a:pPr>
            <a:r>
              <a:rPr lang="zh-CN" altLang="en-US" sz="2800" b="1" dirty="0">
                <a:solidFill>
                  <a:srgbClr val="000000"/>
                </a:solidFill>
                <a:effectLst>
                  <a:outerShdw blurRad="38100" dist="38100" dir="2700000" algn="tl">
                    <a:srgbClr val="FFFFFF"/>
                  </a:outerShdw>
                </a:effectLst>
              </a:rPr>
              <a:t>第一部分</a:t>
            </a:r>
          </a:p>
        </p:txBody>
      </p:sp>
      <p:sp>
        <p:nvSpPr>
          <p:cNvPr id="6151" name="TextBox 5"/>
          <p:cNvSpPr txBox="1">
            <a:spLocks noChangeArrowheads="1"/>
          </p:cNvSpPr>
          <p:nvPr/>
        </p:nvSpPr>
        <p:spPr bwMode="auto">
          <a:xfrm>
            <a:off x="2214563" y="1825660"/>
            <a:ext cx="6749925" cy="523220"/>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2800" b="1" dirty="0"/>
              <a:t>危险化学品安全管理法律法规、</a:t>
            </a:r>
            <a:r>
              <a:rPr lang="zh-CN" altLang="en-US" sz="2800" b="1" dirty="0"/>
              <a:t>标准</a:t>
            </a:r>
            <a:endParaRPr lang="zh-CN" altLang="en-US" sz="2800" b="1" dirty="0"/>
          </a:p>
        </p:txBody>
      </p:sp>
      <p:sp>
        <p:nvSpPr>
          <p:cNvPr id="6152" name="TextBox 6"/>
          <p:cNvSpPr txBox="1">
            <a:spLocks noChangeArrowheads="1"/>
          </p:cNvSpPr>
          <p:nvPr/>
        </p:nvSpPr>
        <p:spPr bwMode="auto">
          <a:xfrm>
            <a:off x="179513" y="2780928"/>
            <a:ext cx="1728192" cy="523220"/>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2800" b="1" dirty="0">
                <a:solidFill>
                  <a:srgbClr val="000000"/>
                </a:solidFill>
              </a:rPr>
              <a:t>第二部分</a:t>
            </a:r>
          </a:p>
        </p:txBody>
      </p:sp>
      <p:sp>
        <p:nvSpPr>
          <p:cNvPr id="6153" name="TextBox 7"/>
          <p:cNvSpPr txBox="1">
            <a:spLocks noChangeArrowheads="1"/>
          </p:cNvSpPr>
          <p:nvPr/>
        </p:nvSpPr>
        <p:spPr bwMode="auto">
          <a:xfrm>
            <a:off x="2267745" y="2761764"/>
            <a:ext cx="6696744" cy="523220"/>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zh-CN" altLang="en-US" sz="2800" b="1" dirty="0"/>
              <a:t>新出台或修订的危险化学品相关法规</a:t>
            </a:r>
            <a:endParaRPr lang="zh-CN" altLang="en-US" sz="2800" b="1" dirty="0"/>
          </a:p>
        </p:txBody>
      </p:sp>
      <p:sp>
        <p:nvSpPr>
          <p:cNvPr id="11" name="TextBox 9"/>
          <p:cNvSpPr txBox="1">
            <a:spLocks noChangeArrowheads="1"/>
          </p:cNvSpPr>
          <p:nvPr/>
        </p:nvSpPr>
        <p:spPr bwMode="auto">
          <a:xfrm>
            <a:off x="2267744" y="3717032"/>
            <a:ext cx="6696744" cy="523220"/>
          </a:xfrm>
          <a:prstGeom prst="rect">
            <a:avLst/>
          </a:prstGeom>
          <a:solidFill>
            <a:srgbClr val="FF9900"/>
          </a:solidFill>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zh-CN" altLang="en-US" sz="2800" b="1" dirty="0">
                <a:solidFill>
                  <a:schemeClr val="tx1"/>
                </a:solidFill>
              </a:rPr>
              <a:t>危险化学品</a:t>
            </a:r>
            <a:r>
              <a:rPr lang="zh-CN" altLang="en-US" sz="2800" b="1" dirty="0">
                <a:solidFill>
                  <a:schemeClr val="tx1"/>
                </a:solidFill>
              </a:rPr>
              <a:t>企业常见的违法行为</a:t>
            </a:r>
            <a:endParaRPr lang="zh-CN" altLang="en-US" sz="2800" b="1" dirty="0">
              <a:solidFill>
                <a:schemeClr val="tx1"/>
              </a:solidFill>
            </a:endParaRPr>
          </a:p>
        </p:txBody>
      </p:sp>
      <p:sp>
        <p:nvSpPr>
          <p:cNvPr id="10" name="TextBox 6"/>
          <p:cNvSpPr txBox="1">
            <a:spLocks noChangeArrowheads="1"/>
          </p:cNvSpPr>
          <p:nvPr/>
        </p:nvSpPr>
        <p:spPr bwMode="auto">
          <a:xfrm>
            <a:off x="179512" y="3717032"/>
            <a:ext cx="1728192" cy="523220"/>
          </a:xfrm>
          <a:prstGeom prst="rect">
            <a:avLst/>
          </a:prstGeom>
          <a:solidFill>
            <a:srgbClr val="FF9900"/>
          </a:solidFill>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defRPr/>
            </a:pPr>
            <a:r>
              <a:rPr lang="zh-CN" altLang="en-US" sz="2800" b="1" dirty="0">
                <a:solidFill>
                  <a:srgbClr val="000000"/>
                </a:solidFill>
              </a:rPr>
              <a:t>第三部分</a:t>
            </a:r>
            <a:endParaRPr lang="zh-CN" altLang="en-US" sz="2800" b="1" dirty="0">
              <a:solidFill>
                <a:srgbClr val="000000"/>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150"/>
                                        </p:tgtEl>
                                        <p:attrNameLst>
                                          <p:attrName>style.visibility</p:attrName>
                                        </p:attrNameLst>
                                      </p:cBhvr>
                                      <p:to>
                                        <p:strVal val="visible"/>
                                      </p:to>
                                    </p:set>
                                    <p:animEffect transition="in" filter="blinds(horizontal)">
                                      <p:cBhvr>
                                        <p:cTn id="7" dur="500"/>
                                        <p:tgtEl>
                                          <p:spTgt spid="6150"/>
                                        </p:tgtEl>
                                      </p:cBhvr>
                                    </p:animEffect>
                                  </p:childTnLst>
                                </p:cTn>
                              </p:par>
                              <p:par>
                                <p:cTn id="8" presetID="3" presetClass="entr" presetSubtype="10" fill="hold" nodeType="withEffect">
                                  <p:stCondLst>
                                    <p:cond delay="0"/>
                                  </p:stCondLst>
                                  <p:childTnLst>
                                    <p:set>
                                      <p:cBhvr>
                                        <p:cTn id="9" dur="1" fill="hold">
                                          <p:stCondLst>
                                            <p:cond delay="0"/>
                                          </p:stCondLst>
                                        </p:cTn>
                                        <p:tgtEl>
                                          <p:spTgt spid="6151"/>
                                        </p:tgtEl>
                                        <p:attrNameLst>
                                          <p:attrName>style.visibility</p:attrName>
                                        </p:attrNameLst>
                                      </p:cBhvr>
                                      <p:to>
                                        <p:strVal val="visible"/>
                                      </p:to>
                                    </p:set>
                                    <p:animEffect transition="in" filter="blinds(horizontal)">
                                      <p:cBhvr>
                                        <p:cTn id="10" dur="500"/>
                                        <p:tgtEl>
                                          <p:spTgt spid="615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6152"/>
                                        </p:tgtEl>
                                        <p:attrNameLst>
                                          <p:attrName>style.visibility</p:attrName>
                                        </p:attrNameLst>
                                      </p:cBhvr>
                                      <p:to>
                                        <p:strVal val="visible"/>
                                      </p:to>
                                    </p:set>
                                    <p:animEffect transition="in" filter="blinds(horizontal)">
                                      <p:cBhvr>
                                        <p:cTn id="15" dur="500"/>
                                        <p:tgtEl>
                                          <p:spTgt spid="6152"/>
                                        </p:tgtEl>
                                      </p:cBhvr>
                                    </p:animEffect>
                                  </p:childTnLst>
                                </p:cTn>
                              </p:par>
                              <p:par>
                                <p:cTn id="16" presetID="3" presetClass="entr" presetSubtype="10" fill="hold" nodeType="withEffect">
                                  <p:stCondLst>
                                    <p:cond delay="0"/>
                                  </p:stCondLst>
                                  <p:childTnLst>
                                    <p:set>
                                      <p:cBhvr>
                                        <p:cTn id="17" dur="1" fill="hold">
                                          <p:stCondLst>
                                            <p:cond delay="0"/>
                                          </p:stCondLst>
                                        </p:cTn>
                                        <p:tgtEl>
                                          <p:spTgt spid="6153"/>
                                        </p:tgtEl>
                                        <p:attrNameLst>
                                          <p:attrName>style.visibility</p:attrName>
                                        </p:attrNameLst>
                                      </p:cBhvr>
                                      <p:to>
                                        <p:strVal val="visible"/>
                                      </p:to>
                                    </p:set>
                                    <p:animEffect transition="in" filter="blinds(horizontal)">
                                      <p:cBhvr>
                                        <p:cTn id="18" dur="500"/>
                                        <p:tgtEl>
                                          <p:spTgt spid="6153"/>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ox(in)">
                                      <p:cBhvr>
                                        <p:cTn id="23" dur="500"/>
                                        <p:tgtEl>
                                          <p:spTgt spid="10"/>
                                        </p:tgtEl>
                                      </p:cBhvr>
                                    </p:animEffect>
                                  </p:childTnLst>
                                </p:cTn>
                              </p:par>
                              <p:par>
                                <p:cTn id="24" presetID="4" presetClass="entr" presetSubtype="16"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ox(in)">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7106EA5F-4F26-4C32-AA49-749BB22D7F51}" type="slidenum">
              <a:rPr lang="en-US" altLang="zh-CN" sz="1000">
                <a:solidFill>
                  <a:srgbClr val="FFFFFF"/>
                </a:solidFill>
              </a:rPr>
              <a:pPr algn="r"/>
              <a:t>30</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66565" name="TextBox 5"/>
          <p:cNvSpPr txBox="1">
            <a:spLocks noChangeArrowheads="1"/>
          </p:cNvSpPr>
          <p:nvPr/>
        </p:nvSpPr>
        <p:spPr bwMode="auto">
          <a:xfrm>
            <a:off x="611188" y="2636838"/>
            <a:ext cx="8143875" cy="1846262"/>
          </a:xfrm>
          <a:prstGeom prst="rect">
            <a:avLst/>
          </a:prstGeom>
          <a:noFill/>
          <a:ln w="9525">
            <a:noFill/>
            <a:miter lim="800000"/>
            <a:headEnd/>
            <a:tailEnd/>
          </a:ln>
        </p:spPr>
        <p:txBody>
          <a:bodyPr>
            <a:spAutoFit/>
          </a:bodyPr>
          <a:lstStyle/>
          <a:p>
            <a:r>
              <a:rPr lang="zh-CN" altLang="en-US" sz="2400"/>
              <a:t>●</a:t>
            </a:r>
            <a:r>
              <a:rPr lang="zh-CN" altLang="zh-CN" sz="2400"/>
              <a:t>将《危险化学品名录》（</a:t>
            </a:r>
            <a:r>
              <a:rPr lang="en-US" altLang="zh-CN" sz="2400"/>
              <a:t>2002</a:t>
            </a:r>
            <a:r>
              <a:rPr lang="zh-CN" altLang="zh-CN" sz="2400"/>
              <a:t>版）中</a:t>
            </a:r>
            <a:r>
              <a:rPr lang="en-US" altLang="zh-CN" sz="2400"/>
              <a:t>10</a:t>
            </a:r>
            <a:r>
              <a:rPr lang="zh-CN" altLang="zh-CN" sz="2400"/>
              <a:t>个类属条目及其所含</a:t>
            </a:r>
            <a:r>
              <a:rPr lang="en-US" altLang="zh-CN" sz="2400"/>
              <a:t>288</a:t>
            </a:r>
            <a:r>
              <a:rPr lang="zh-CN" altLang="zh-CN" sz="2400"/>
              <a:t>个具体化学品条目合并为序号“</a:t>
            </a:r>
            <a:r>
              <a:rPr lang="en-US" altLang="zh-CN" sz="2400"/>
              <a:t>2828</a:t>
            </a:r>
            <a:r>
              <a:rPr lang="zh-CN" altLang="zh-CN" sz="2400"/>
              <a:t>”条目</a:t>
            </a:r>
            <a:r>
              <a:rPr lang="en-US" altLang="zh-CN" sz="2400"/>
              <a:t>——</a:t>
            </a:r>
            <a:r>
              <a:rPr lang="zh-CN" altLang="zh-CN" sz="2400"/>
              <a:t>含易燃溶剂的合成树脂、油漆、辅助材料、涂料等制品</a:t>
            </a:r>
            <a:r>
              <a:rPr lang="en-US" altLang="zh-CN" sz="2400"/>
              <a:t>[</a:t>
            </a:r>
            <a:r>
              <a:rPr lang="zh-CN" altLang="zh-CN" sz="2400"/>
              <a:t>闭杯闪点≤</a:t>
            </a:r>
            <a:r>
              <a:rPr lang="en-US" altLang="zh-CN" sz="2400"/>
              <a:t>60</a:t>
            </a:r>
            <a:r>
              <a:rPr lang="zh-CN" altLang="zh-CN" sz="2400"/>
              <a:t>℃</a:t>
            </a:r>
            <a:r>
              <a:rPr lang="en-US" altLang="zh-CN" sz="2400"/>
              <a:t>]</a:t>
            </a:r>
            <a:r>
              <a:rPr lang="zh-CN" altLang="zh-CN" sz="2400"/>
              <a:t>。只要符合条件的均属于危险化学品。</a:t>
            </a:r>
          </a:p>
          <a:p>
            <a:endParaRPr lang="en-US" altLang="zh-CN"/>
          </a:p>
        </p:txBody>
      </p:sp>
      <p:sp>
        <p:nvSpPr>
          <p:cNvPr id="66566" name="Text Box 8"/>
          <p:cNvSpPr txBox="1">
            <a:spLocks noChangeArrowheads="1"/>
          </p:cNvSpPr>
          <p:nvPr/>
        </p:nvSpPr>
        <p:spPr bwMode="auto">
          <a:xfrm>
            <a:off x="2071688" y="2000250"/>
            <a:ext cx="5143500" cy="523875"/>
          </a:xfrm>
          <a:prstGeom prst="rect">
            <a:avLst/>
          </a:prstGeom>
          <a:noFill/>
          <a:ln w="9525">
            <a:noFill/>
            <a:miter lim="800000"/>
            <a:headEnd/>
            <a:tailEnd/>
          </a:ln>
        </p:spPr>
        <p:txBody>
          <a:bodyPr>
            <a:spAutoFit/>
          </a:bodyPr>
          <a:lstStyle/>
          <a:p>
            <a:pPr algn="ctr"/>
            <a:r>
              <a:rPr lang="zh-CN" altLang="en-US" sz="2800" b="1">
                <a:solidFill>
                  <a:srgbClr val="FF0000"/>
                </a:solidFill>
              </a:rPr>
              <a:t>危险化学品目录（</a:t>
            </a:r>
            <a:r>
              <a:rPr lang="en-US" altLang="zh-CN" sz="2800" b="1">
                <a:solidFill>
                  <a:srgbClr val="FF0000"/>
                </a:solidFill>
              </a:rPr>
              <a:t>2015</a:t>
            </a:r>
            <a:r>
              <a:rPr lang="zh-CN" altLang="en-US" sz="2800" b="1">
                <a:solidFill>
                  <a:srgbClr val="FF0000"/>
                </a:solidFill>
              </a:rPr>
              <a:t>版）</a:t>
            </a:r>
            <a:endParaRPr lang="zh-CN" altLang="zh-CN" sz="2800" b="1">
              <a:solidFill>
                <a:srgbClr val="FF0000"/>
              </a:solidFill>
            </a:endParaRPr>
          </a:p>
        </p:txBody>
      </p:sp>
      <p:sp>
        <p:nvSpPr>
          <p:cNvPr id="7" name="TextBox 6"/>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pic>
        <p:nvPicPr>
          <p:cNvPr id="66570" name="Picture 2" descr="C:\Users\hp-01\Desktop\捕获.PNG"/>
          <p:cNvPicPr>
            <a:picLocks noChangeAspect="1" noChangeArrowheads="1"/>
          </p:cNvPicPr>
          <p:nvPr/>
        </p:nvPicPr>
        <p:blipFill>
          <a:blip r:embed="rId3"/>
          <a:srcRect/>
          <a:stretch>
            <a:fillRect/>
          </a:stretch>
        </p:blipFill>
        <p:spPr bwMode="auto">
          <a:xfrm>
            <a:off x="369888" y="4292600"/>
            <a:ext cx="8774112" cy="1081088"/>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EE34B182-CDA0-4EEA-8E5D-98453ADEA0C5}" type="slidenum">
              <a:rPr lang="en-US" altLang="zh-CN" sz="1000">
                <a:solidFill>
                  <a:srgbClr val="FFFFFF"/>
                </a:solidFill>
              </a:rPr>
              <a:pPr algn="r"/>
              <a:t>31</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68613" name="TextBox 5"/>
          <p:cNvSpPr txBox="1">
            <a:spLocks noChangeArrowheads="1"/>
          </p:cNvSpPr>
          <p:nvPr/>
        </p:nvSpPr>
        <p:spPr bwMode="auto">
          <a:xfrm>
            <a:off x="395288" y="2420938"/>
            <a:ext cx="7572375" cy="676275"/>
          </a:xfrm>
          <a:prstGeom prst="rect">
            <a:avLst/>
          </a:prstGeom>
          <a:noFill/>
          <a:ln w="9525">
            <a:noFill/>
            <a:miter lim="800000"/>
            <a:headEnd/>
            <a:tailEnd/>
          </a:ln>
        </p:spPr>
        <p:txBody>
          <a:bodyPr>
            <a:spAutoFit/>
          </a:bodyPr>
          <a:lstStyle/>
          <a:p>
            <a:endParaRPr lang="en-US" altLang="zh-CN" sz="2000"/>
          </a:p>
          <a:p>
            <a:endParaRPr lang="en-US" altLang="zh-CN"/>
          </a:p>
        </p:txBody>
      </p:sp>
      <p:sp>
        <p:nvSpPr>
          <p:cNvPr id="68614" name="Text Box 8"/>
          <p:cNvSpPr txBox="1">
            <a:spLocks noChangeArrowheads="1"/>
          </p:cNvSpPr>
          <p:nvPr/>
        </p:nvSpPr>
        <p:spPr bwMode="auto">
          <a:xfrm>
            <a:off x="2071688" y="2000250"/>
            <a:ext cx="5143500" cy="523875"/>
          </a:xfrm>
          <a:prstGeom prst="rect">
            <a:avLst/>
          </a:prstGeom>
          <a:noFill/>
          <a:ln w="9525">
            <a:noFill/>
            <a:miter lim="800000"/>
            <a:headEnd/>
            <a:tailEnd/>
          </a:ln>
        </p:spPr>
        <p:txBody>
          <a:bodyPr>
            <a:spAutoFit/>
          </a:bodyPr>
          <a:lstStyle/>
          <a:p>
            <a:pPr algn="ctr"/>
            <a:r>
              <a:rPr lang="zh-CN" altLang="en-US" sz="2800" b="1">
                <a:solidFill>
                  <a:srgbClr val="FF0000"/>
                </a:solidFill>
              </a:rPr>
              <a:t>危险化学品目录（</a:t>
            </a:r>
            <a:r>
              <a:rPr lang="en-US" altLang="zh-CN" sz="2800" b="1">
                <a:solidFill>
                  <a:srgbClr val="FF0000"/>
                </a:solidFill>
              </a:rPr>
              <a:t>2015</a:t>
            </a:r>
            <a:r>
              <a:rPr lang="zh-CN" altLang="en-US" sz="2800" b="1">
                <a:solidFill>
                  <a:srgbClr val="FF0000"/>
                </a:solidFill>
              </a:rPr>
              <a:t>版）</a:t>
            </a:r>
            <a:endParaRPr lang="zh-CN" altLang="zh-CN" sz="2800" b="1">
              <a:solidFill>
                <a:srgbClr val="FF0000"/>
              </a:solidFill>
            </a:endParaRPr>
          </a:p>
        </p:txBody>
      </p:sp>
      <p:sp>
        <p:nvSpPr>
          <p:cNvPr id="9"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
        <p:nvSpPr>
          <p:cNvPr id="68618" name="TextBox 5"/>
          <p:cNvSpPr txBox="1">
            <a:spLocks noChangeArrowheads="1"/>
          </p:cNvSpPr>
          <p:nvPr/>
        </p:nvSpPr>
        <p:spPr bwMode="auto">
          <a:xfrm>
            <a:off x="539750" y="2492375"/>
            <a:ext cx="8353425" cy="3816350"/>
          </a:xfrm>
          <a:prstGeom prst="rect">
            <a:avLst/>
          </a:prstGeom>
          <a:noFill/>
          <a:ln w="9525">
            <a:noFill/>
            <a:miter lim="800000"/>
            <a:headEnd/>
            <a:tailEnd/>
          </a:ln>
        </p:spPr>
        <p:txBody>
          <a:bodyPr>
            <a:spAutoFit/>
          </a:bodyPr>
          <a:lstStyle/>
          <a:p>
            <a:r>
              <a:rPr lang="zh-CN" altLang="en-US" sz="2400"/>
              <a:t>剧毒化学品</a:t>
            </a:r>
            <a:endParaRPr lang="en-US" altLang="zh-CN" sz="2400"/>
          </a:p>
          <a:p>
            <a:r>
              <a:rPr lang="zh-CN" altLang="en-US" sz="2400"/>
              <a:t>●将剧毒化学品合并到</a:t>
            </a:r>
            <a:r>
              <a:rPr lang="en-US" altLang="zh-CN" sz="2400"/>
              <a:t>《</a:t>
            </a:r>
            <a:r>
              <a:rPr lang="zh-CN" altLang="en-US" sz="2400"/>
              <a:t>目录</a:t>
            </a:r>
            <a:r>
              <a:rPr lang="en-US" altLang="zh-CN" sz="2400"/>
              <a:t>》</a:t>
            </a:r>
            <a:r>
              <a:rPr lang="zh-CN" altLang="en-US" sz="2400"/>
              <a:t>中，二合一，共有</a:t>
            </a:r>
            <a:r>
              <a:rPr lang="en-US" altLang="zh-CN" sz="2400"/>
              <a:t>148</a:t>
            </a:r>
            <a:r>
              <a:rPr lang="zh-CN" altLang="en-US" sz="2400"/>
              <a:t>个条目。</a:t>
            </a:r>
            <a:endParaRPr lang="en-US" altLang="zh-CN" sz="2400"/>
          </a:p>
          <a:p>
            <a:endParaRPr lang="en-US" altLang="zh-CN" sz="2400"/>
          </a:p>
          <a:p>
            <a:r>
              <a:rPr lang="zh-CN" altLang="en-US" sz="2400"/>
              <a:t>●剧毒化学品的定义和判定界限变化</a:t>
            </a:r>
            <a:endParaRPr lang="en-US" altLang="zh-CN" sz="2400"/>
          </a:p>
          <a:p>
            <a:r>
              <a:rPr lang="zh-CN" altLang="zh-CN" sz="2000" u="sng">
                <a:solidFill>
                  <a:srgbClr val="7030A0"/>
                </a:solidFill>
              </a:rPr>
              <a:t>定义</a:t>
            </a:r>
            <a:r>
              <a:rPr lang="zh-CN" altLang="zh-CN" sz="2000"/>
              <a:t>：具有剧烈急性毒性危害的化学品，包括人工合成的化学品及其混合物和天然毒素，还包括具有急性毒性易造成公共安全危害的化学品。</a:t>
            </a:r>
            <a:endParaRPr lang="en-US" altLang="zh-CN" sz="2000"/>
          </a:p>
          <a:p>
            <a:endParaRPr lang="en-US" altLang="zh-CN" sz="2000"/>
          </a:p>
          <a:p>
            <a:r>
              <a:rPr lang="zh-CN" altLang="en-US" sz="2000" u="sng">
                <a:solidFill>
                  <a:srgbClr val="7030A0"/>
                </a:solidFill>
              </a:rPr>
              <a:t>判定界限</a:t>
            </a:r>
            <a:r>
              <a:rPr lang="zh-CN" altLang="en-US" sz="2000"/>
              <a:t>：</a:t>
            </a:r>
            <a:endParaRPr lang="zh-CN" altLang="zh-CN" sz="2000"/>
          </a:p>
          <a:p>
            <a:endParaRPr lang="en-US" altLang="zh-CN" sz="2400"/>
          </a:p>
          <a:p>
            <a:endParaRPr lang="en-US" altLang="zh-CN" sz="2400"/>
          </a:p>
          <a:p>
            <a:endParaRPr lang="en-US" altLang="zh-CN"/>
          </a:p>
        </p:txBody>
      </p:sp>
      <p:pic>
        <p:nvPicPr>
          <p:cNvPr id="68619" name="Picture 2" descr="C:\Users\hp-01\Desktop\捕获.PNG"/>
          <p:cNvPicPr>
            <a:picLocks noChangeAspect="1" noChangeArrowheads="1"/>
          </p:cNvPicPr>
          <p:nvPr/>
        </p:nvPicPr>
        <p:blipFill>
          <a:blip r:embed="rId3"/>
          <a:srcRect/>
          <a:stretch>
            <a:fillRect/>
          </a:stretch>
        </p:blipFill>
        <p:spPr bwMode="auto">
          <a:xfrm>
            <a:off x="1835150" y="4991100"/>
            <a:ext cx="6088063" cy="18669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166DE5C3-48EA-48BB-98DC-A335825ED9AB}" type="slidenum">
              <a:rPr lang="en-US" altLang="zh-CN" sz="1000">
                <a:solidFill>
                  <a:srgbClr val="FFFFFF"/>
                </a:solidFill>
              </a:rPr>
              <a:pPr algn="r"/>
              <a:t>32</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70661" name="TextBox 5"/>
          <p:cNvSpPr txBox="1">
            <a:spLocks noChangeArrowheads="1"/>
          </p:cNvSpPr>
          <p:nvPr/>
        </p:nvSpPr>
        <p:spPr bwMode="auto">
          <a:xfrm>
            <a:off x="539750" y="2565400"/>
            <a:ext cx="7929563" cy="3324225"/>
          </a:xfrm>
          <a:prstGeom prst="rect">
            <a:avLst/>
          </a:prstGeom>
          <a:noFill/>
          <a:ln w="9525">
            <a:noFill/>
            <a:miter lim="800000"/>
            <a:headEnd/>
            <a:tailEnd/>
          </a:ln>
        </p:spPr>
        <p:txBody>
          <a:bodyPr>
            <a:spAutoFit/>
          </a:bodyPr>
          <a:lstStyle/>
          <a:p>
            <a:r>
              <a:rPr lang="zh-CN" altLang="en-US" sz="2400" b="1"/>
              <a:t>国家总局配套的文件：</a:t>
            </a:r>
            <a:endParaRPr lang="en-US" altLang="zh-CN" sz="2400" b="1"/>
          </a:p>
          <a:p>
            <a:endParaRPr lang="en-US" altLang="zh-CN" sz="2400" b="1"/>
          </a:p>
          <a:p>
            <a:r>
              <a:rPr lang="en-US" altLang="zh-CN" sz="2400">
                <a:hlinkClick r:id="rId3" action="ppaction://hlinkfile"/>
              </a:rPr>
              <a:t>《</a:t>
            </a:r>
            <a:r>
              <a:rPr lang="zh-CN" altLang="en-US" sz="2400">
                <a:hlinkClick r:id="rId3" action="ppaction://hlinkfile"/>
              </a:rPr>
              <a:t>国家安全监管总局办公厅关于印发危险化学品目录（</a:t>
            </a:r>
            <a:r>
              <a:rPr lang="en-US" altLang="zh-CN" sz="2400">
                <a:hlinkClick r:id="rId3" action="ppaction://hlinkfile"/>
              </a:rPr>
              <a:t>2015</a:t>
            </a:r>
            <a:r>
              <a:rPr lang="zh-CN" altLang="en-US" sz="2400">
                <a:hlinkClick r:id="rId3" action="ppaction://hlinkfile"/>
              </a:rPr>
              <a:t>版）实施指南（试行）的通知</a:t>
            </a:r>
            <a:r>
              <a:rPr lang="en-US" altLang="zh-CN" sz="2400">
                <a:hlinkClick r:id="rId3" action="ppaction://hlinkfile"/>
              </a:rPr>
              <a:t>》</a:t>
            </a:r>
            <a:r>
              <a:rPr lang="zh-CN" altLang="en-US" sz="2400">
                <a:hlinkClick r:id="rId3" action="ppaction://hlinkfile"/>
              </a:rPr>
              <a:t>（安监总厅管三</a:t>
            </a:r>
            <a:r>
              <a:rPr lang="en-US" altLang="zh-CN" sz="2400">
                <a:hlinkClick r:id="rId3" action="ppaction://hlinkfile"/>
              </a:rPr>
              <a:t>〔2015〕80</a:t>
            </a:r>
            <a:r>
              <a:rPr lang="zh-CN" altLang="en-US" sz="2400">
                <a:hlinkClick r:id="rId3" action="ppaction://hlinkfile"/>
              </a:rPr>
              <a:t>号）</a:t>
            </a:r>
            <a:endParaRPr lang="en-US" altLang="zh-CN" sz="2400" b="1"/>
          </a:p>
          <a:p>
            <a:r>
              <a:rPr lang="en-US" altLang="zh-CN" sz="2400" b="1"/>
              <a:t>                             </a:t>
            </a:r>
          </a:p>
          <a:p>
            <a:endParaRPr lang="en-US" altLang="zh-CN" sz="2400" b="1"/>
          </a:p>
          <a:p>
            <a:r>
              <a:rPr lang="en-US" altLang="zh-CN" sz="2400" b="1">
                <a:hlinkClick r:id="rId4" action="ppaction://hlinkfile"/>
              </a:rPr>
              <a:t>《</a:t>
            </a:r>
            <a:r>
              <a:rPr lang="zh-CN" altLang="en-US" sz="2400" b="1">
                <a:hlinkClick r:id="rId4" action="ppaction://hlinkfile"/>
              </a:rPr>
              <a:t>危险化学品分类信息表</a:t>
            </a:r>
            <a:r>
              <a:rPr lang="en-US" altLang="zh-CN" sz="2400" b="1">
                <a:hlinkClick r:id="rId4" action="ppaction://hlinkfile"/>
              </a:rPr>
              <a:t>》</a:t>
            </a:r>
            <a:endParaRPr lang="en-US" altLang="zh-CN" sz="2400" b="1"/>
          </a:p>
          <a:p>
            <a:endParaRPr lang="en-US" altLang="zh-CN" b="1"/>
          </a:p>
        </p:txBody>
      </p:sp>
      <p:sp>
        <p:nvSpPr>
          <p:cNvPr id="70662" name="Text Box 8"/>
          <p:cNvSpPr txBox="1">
            <a:spLocks noChangeArrowheads="1"/>
          </p:cNvSpPr>
          <p:nvPr/>
        </p:nvSpPr>
        <p:spPr bwMode="auto">
          <a:xfrm>
            <a:off x="2071688" y="2000250"/>
            <a:ext cx="5143500" cy="523875"/>
          </a:xfrm>
          <a:prstGeom prst="rect">
            <a:avLst/>
          </a:prstGeom>
          <a:noFill/>
          <a:ln w="9525">
            <a:noFill/>
            <a:miter lim="800000"/>
            <a:headEnd/>
            <a:tailEnd/>
          </a:ln>
        </p:spPr>
        <p:txBody>
          <a:bodyPr>
            <a:spAutoFit/>
          </a:bodyPr>
          <a:lstStyle/>
          <a:p>
            <a:pPr algn="ctr"/>
            <a:r>
              <a:rPr lang="zh-CN" altLang="en-US" sz="2800" b="1">
                <a:solidFill>
                  <a:srgbClr val="FF0000"/>
                </a:solidFill>
              </a:rPr>
              <a:t>危险化学品目录（</a:t>
            </a:r>
            <a:r>
              <a:rPr lang="en-US" altLang="zh-CN" sz="2800" b="1">
                <a:solidFill>
                  <a:srgbClr val="FF0000"/>
                </a:solidFill>
              </a:rPr>
              <a:t>2015</a:t>
            </a:r>
            <a:r>
              <a:rPr lang="zh-CN" altLang="en-US" sz="2800" b="1">
                <a:solidFill>
                  <a:srgbClr val="FF0000"/>
                </a:solidFill>
              </a:rPr>
              <a:t>版）</a:t>
            </a:r>
            <a:endParaRPr lang="zh-CN" altLang="zh-CN" sz="2800" b="1">
              <a:solidFill>
                <a:srgbClr val="FF0000"/>
              </a:solidFill>
            </a:endParaRPr>
          </a:p>
        </p:txBody>
      </p:sp>
      <p:sp>
        <p:nvSpPr>
          <p:cNvPr id="7" name="TextBox 6"/>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4CB224BB-1357-4976-9937-20ECF4A22856}" type="slidenum">
              <a:rPr lang="en-US" altLang="zh-CN" sz="1000">
                <a:solidFill>
                  <a:srgbClr val="FFFFFF"/>
                </a:solidFill>
              </a:rPr>
              <a:pPr algn="r"/>
              <a:t>33</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72709" name="TextBox 5"/>
          <p:cNvSpPr txBox="1">
            <a:spLocks noChangeArrowheads="1"/>
          </p:cNvSpPr>
          <p:nvPr/>
        </p:nvSpPr>
        <p:spPr bwMode="auto">
          <a:xfrm>
            <a:off x="539750" y="2636838"/>
            <a:ext cx="8280400" cy="2216150"/>
          </a:xfrm>
          <a:prstGeom prst="rect">
            <a:avLst/>
          </a:prstGeom>
          <a:noFill/>
          <a:ln w="9525">
            <a:noFill/>
            <a:miter lim="800000"/>
            <a:headEnd/>
            <a:tailEnd/>
          </a:ln>
        </p:spPr>
        <p:txBody>
          <a:bodyPr>
            <a:spAutoFit/>
          </a:bodyPr>
          <a:lstStyle/>
          <a:p>
            <a:r>
              <a:rPr lang="zh-CN" altLang="en-US" sz="2400" b="1"/>
              <a:t>省安全监管局：</a:t>
            </a:r>
            <a:endParaRPr lang="en-US" altLang="zh-CN" sz="2400" b="1"/>
          </a:p>
          <a:p>
            <a:endParaRPr lang="en-US" altLang="zh-CN" sz="2400">
              <a:hlinkClick r:id="rId3" action="ppaction://hlinkfile"/>
            </a:endParaRPr>
          </a:p>
          <a:p>
            <a:r>
              <a:rPr lang="en-US" altLang="zh-CN" sz="2400">
                <a:hlinkClick r:id="rId3" action="ppaction://hlinkfile"/>
              </a:rPr>
              <a:t>《</a:t>
            </a:r>
            <a:r>
              <a:rPr lang="zh-CN" altLang="en-US" sz="2400">
                <a:hlinkClick r:id="rId3" action="ppaction://hlinkfile"/>
              </a:rPr>
              <a:t>广东省安全生产监督管理局关于做好</a:t>
            </a:r>
            <a:r>
              <a:rPr lang="en-US" altLang="zh-CN" sz="2400">
                <a:hlinkClick r:id="rId3" action="ppaction://hlinkfile"/>
              </a:rPr>
              <a:t>《</a:t>
            </a:r>
            <a:r>
              <a:rPr lang="zh-CN" altLang="en-US" sz="2400">
                <a:hlinkClick r:id="rId3" action="ppaction://hlinkfile"/>
              </a:rPr>
              <a:t>危险化学品目录（</a:t>
            </a:r>
            <a:r>
              <a:rPr lang="en-US" altLang="zh-CN" sz="2400">
                <a:hlinkClick r:id="rId3" action="ppaction://hlinkfile"/>
              </a:rPr>
              <a:t>2015</a:t>
            </a:r>
            <a:r>
              <a:rPr lang="zh-CN" altLang="en-US" sz="2400">
                <a:hlinkClick r:id="rId3" action="ppaction://hlinkfile"/>
              </a:rPr>
              <a:t>版）</a:t>
            </a:r>
            <a:r>
              <a:rPr lang="en-US" altLang="zh-CN" sz="2400">
                <a:hlinkClick r:id="rId3" action="ppaction://hlinkfile"/>
              </a:rPr>
              <a:t>》</a:t>
            </a:r>
            <a:r>
              <a:rPr lang="zh-CN" altLang="en-US" sz="2400">
                <a:hlinkClick r:id="rId3" action="ppaction://hlinkfile"/>
              </a:rPr>
              <a:t>实施工作的通知</a:t>
            </a:r>
            <a:r>
              <a:rPr lang="en-US" altLang="zh-CN" sz="2400">
                <a:hlinkClick r:id="rId3" action="ppaction://hlinkfile"/>
              </a:rPr>
              <a:t>》</a:t>
            </a:r>
            <a:r>
              <a:rPr lang="zh-CN" altLang="en-US" sz="2400">
                <a:hlinkClick r:id="rId3" action="ppaction://hlinkfile"/>
              </a:rPr>
              <a:t>（粤安监管三</a:t>
            </a:r>
            <a:r>
              <a:rPr lang="en-US" altLang="zh-CN" sz="2400">
                <a:hlinkClick r:id="rId3" action="ppaction://hlinkfile"/>
              </a:rPr>
              <a:t>〔2015〕40</a:t>
            </a:r>
            <a:r>
              <a:rPr lang="zh-CN" altLang="en-US" sz="2400">
                <a:hlinkClick r:id="rId3" action="ppaction://hlinkfile"/>
              </a:rPr>
              <a:t>号</a:t>
            </a:r>
            <a:endParaRPr lang="en-US" altLang="zh-CN" sz="2400"/>
          </a:p>
          <a:p>
            <a:endParaRPr lang="en-US" altLang="zh-CN" b="1"/>
          </a:p>
        </p:txBody>
      </p:sp>
      <p:sp>
        <p:nvSpPr>
          <p:cNvPr id="72710" name="Text Box 8"/>
          <p:cNvSpPr txBox="1">
            <a:spLocks noChangeArrowheads="1"/>
          </p:cNvSpPr>
          <p:nvPr/>
        </p:nvSpPr>
        <p:spPr bwMode="auto">
          <a:xfrm>
            <a:off x="2071688" y="2000250"/>
            <a:ext cx="5143500" cy="523875"/>
          </a:xfrm>
          <a:prstGeom prst="rect">
            <a:avLst/>
          </a:prstGeom>
          <a:noFill/>
          <a:ln w="9525">
            <a:noFill/>
            <a:miter lim="800000"/>
            <a:headEnd/>
            <a:tailEnd/>
          </a:ln>
        </p:spPr>
        <p:txBody>
          <a:bodyPr>
            <a:spAutoFit/>
          </a:bodyPr>
          <a:lstStyle/>
          <a:p>
            <a:pPr algn="ctr"/>
            <a:r>
              <a:rPr lang="zh-CN" altLang="en-US" sz="2800" b="1">
                <a:solidFill>
                  <a:srgbClr val="FF0000"/>
                </a:solidFill>
              </a:rPr>
              <a:t>危险化学品目录（</a:t>
            </a:r>
            <a:r>
              <a:rPr lang="en-US" altLang="zh-CN" sz="2800" b="1">
                <a:solidFill>
                  <a:srgbClr val="FF0000"/>
                </a:solidFill>
              </a:rPr>
              <a:t>2015</a:t>
            </a:r>
            <a:r>
              <a:rPr lang="zh-CN" altLang="en-US" sz="2800" b="1">
                <a:solidFill>
                  <a:srgbClr val="FF0000"/>
                </a:solidFill>
              </a:rPr>
              <a:t>版）</a:t>
            </a:r>
            <a:endParaRPr lang="zh-CN" altLang="zh-CN" sz="2800" b="1">
              <a:solidFill>
                <a:srgbClr val="FF0000"/>
              </a:solidFill>
            </a:endParaRPr>
          </a:p>
        </p:txBody>
      </p:sp>
      <p:sp>
        <p:nvSpPr>
          <p:cNvPr id="7" name="TextBox 6"/>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BA28E4CA-0972-480A-B1A1-41C445A999F1}" type="slidenum">
              <a:rPr lang="en-US" altLang="zh-CN" sz="1000">
                <a:solidFill>
                  <a:srgbClr val="FFFFFF"/>
                </a:solidFill>
              </a:rPr>
              <a:pPr algn="r"/>
              <a:t>34</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zh-CN" altLang="en-US" sz="3200" b="1" dirty="0"/>
              <a:t>新出台或修订的危险化学品相关法规</a:t>
            </a:r>
            <a:endParaRPr lang="zh-CN" altLang="en-US" sz="3200" b="1" dirty="0"/>
          </a:p>
        </p:txBody>
      </p:sp>
      <p:sp>
        <p:nvSpPr>
          <p:cNvPr id="22" name="TextBox 21"/>
          <p:cNvSpPr txBox="1"/>
          <p:nvPr/>
        </p:nvSpPr>
        <p:spPr>
          <a:xfrm>
            <a:off x="7668344" y="3068960"/>
            <a:ext cx="1331640" cy="2031325"/>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zh-CN" altLang="en-US" dirty="0"/>
              <a:t>生产许可证</a:t>
            </a:r>
            <a:endParaRPr lang="en-US" altLang="zh-CN" dirty="0"/>
          </a:p>
          <a:p>
            <a:pPr>
              <a:defRPr/>
            </a:pPr>
            <a:endParaRPr lang="en-US" altLang="zh-CN" dirty="0"/>
          </a:p>
          <a:p>
            <a:pPr>
              <a:defRPr/>
            </a:pPr>
            <a:endParaRPr lang="en-US" altLang="zh-CN" dirty="0"/>
          </a:p>
          <a:p>
            <a:pPr>
              <a:defRPr/>
            </a:pPr>
            <a:r>
              <a:rPr lang="zh-CN" altLang="en-US" dirty="0"/>
              <a:t>经营许可证</a:t>
            </a:r>
            <a:endParaRPr lang="en-US" altLang="zh-CN" dirty="0"/>
          </a:p>
          <a:p>
            <a:pPr>
              <a:defRPr/>
            </a:pPr>
            <a:endParaRPr lang="en-US" altLang="zh-CN" dirty="0"/>
          </a:p>
          <a:p>
            <a:pPr>
              <a:defRPr/>
            </a:pPr>
            <a:endParaRPr lang="en-US" altLang="zh-CN" dirty="0"/>
          </a:p>
          <a:p>
            <a:pPr>
              <a:defRPr/>
            </a:pPr>
            <a:r>
              <a:rPr lang="zh-CN" altLang="en-US" dirty="0"/>
              <a:t>使用许可证  </a:t>
            </a:r>
            <a:endParaRPr lang="zh-CN" altLang="en-US" dirty="0"/>
          </a:p>
        </p:txBody>
      </p:sp>
      <p:sp>
        <p:nvSpPr>
          <p:cNvPr id="26" name="TextBox 25"/>
          <p:cNvSpPr txBox="1"/>
          <p:nvPr/>
        </p:nvSpPr>
        <p:spPr>
          <a:xfrm>
            <a:off x="1115616" y="3121223"/>
            <a:ext cx="1152128" cy="369332"/>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zh-CN" altLang="en-US" dirty="0"/>
              <a:t>保持原状</a:t>
            </a:r>
            <a:endParaRPr lang="zh-CN" altLang="en-US" dirty="0"/>
          </a:p>
        </p:txBody>
      </p:sp>
      <p:sp>
        <p:nvSpPr>
          <p:cNvPr id="34" name="TextBox 33"/>
          <p:cNvSpPr txBox="1"/>
          <p:nvPr/>
        </p:nvSpPr>
        <p:spPr>
          <a:xfrm>
            <a:off x="1115616" y="4367425"/>
            <a:ext cx="1800200" cy="55399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zh-CN" altLang="en-US" sz="1600" dirty="0"/>
              <a:t>有新、改、扩建</a:t>
            </a:r>
            <a:endParaRPr lang="en-US" altLang="zh-CN" sz="1600" dirty="0"/>
          </a:p>
          <a:p>
            <a:pPr>
              <a:defRPr/>
            </a:pPr>
            <a:r>
              <a:rPr lang="zh-CN" altLang="en-US" sz="1400" dirty="0"/>
              <a:t>危险化学品建设项目</a:t>
            </a:r>
            <a:endParaRPr lang="zh-CN" altLang="en-US" sz="1400" dirty="0"/>
          </a:p>
        </p:txBody>
      </p:sp>
      <p:sp>
        <p:nvSpPr>
          <p:cNvPr id="35" name="TextBox 34"/>
          <p:cNvSpPr txBox="1"/>
          <p:nvPr/>
        </p:nvSpPr>
        <p:spPr>
          <a:xfrm>
            <a:off x="2987824" y="3111931"/>
            <a:ext cx="3960440" cy="369332"/>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zh-CN" altLang="en-US" dirty="0"/>
              <a:t>每三年办理一次延期换证</a:t>
            </a:r>
            <a:endParaRPr lang="zh-CN" altLang="en-US" dirty="0"/>
          </a:p>
        </p:txBody>
      </p:sp>
      <p:sp>
        <p:nvSpPr>
          <p:cNvPr id="40" name="TextBox 39"/>
          <p:cNvSpPr txBox="1"/>
          <p:nvPr/>
        </p:nvSpPr>
        <p:spPr>
          <a:xfrm>
            <a:off x="3995936" y="5641503"/>
            <a:ext cx="1728192" cy="307777"/>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zh-CN" altLang="en-US" sz="1400" dirty="0"/>
              <a:t>新建项目不予受理</a:t>
            </a:r>
            <a:endParaRPr lang="zh-CN" altLang="en-US" sz="1400" dirty="0"/>
          </a:p>
        </p:txBody>
      </p:sp>
      <p:sp>
        <p:nvSpPr>
          <p:cNvPr id="41" name="TextBox 40"/>
          <p:cNvSpPr txBox="1"/>
          <p:nvPr/>
        </p:nvSpPr>
        <p:spPr>
          <a:xfrm>
            <a:off x="3995936" y="4489375"/>
            <a:ext cx="1656184" cy="52322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zh-CN" altLang="en-US" sz="1400" dirty="0"/>
              <a:t>改、扩建项目需经当地区政府同意</a:t>
            </a:r>
            <a:endParaRPr lang="zh-CN" altLang="en-US" sz="1400" dirty="0"/>
          </a:p>
        </p:txBody>
      </p:sp>
      <p:sp>
        <p:nvSpPr>
          <p:cNvPr id="43" name="左大括号 42"/>
          <p:cNvSpPr/>
          <p:nvPr/>
        </p:nvSpPr>
        <p:spPr>
          <a:xfrm>
            <a:off x="2987675" y="3984625"/>
            <a:ext cx="288925" cy="1368425"/>
          </a:xfrm>
          <a:prstGeom prst="leftBrace">
            <a:avLst/>
          </a:prstGeom>
        </p:spPr>
        <p:style>
          <a:lnRef idx="2">
            <a:schemeClr val="accent2"/>
          </a:lnRef>
          <a:fillRef idx="0">
            <a:schemeClr val="accent2"/>
          </a:fillRef>
          <a:effectRef idx="1">
            <a:schemeClr val="accent2"/>
          </a:effectRef>
          <a:fontRef idx="minor">
            <a:schemeClr val="tx1"/>
          </a:fontRef>
        </p:style>
        <p:txBody>
          <a:bodyPr anchor="ctr"/>
          <a:lstStyle/>
          <a:p>
            <a:pPr algn="ctr">
              <a:defRPr/>
            </a:pPr>
            <a:endParaRPr lang="zh-CN" altLang="en-US"/>
          </a:p>
        </p:txBody>
      </p:sp>
      <p:sp>
        <p:nvSpPr>
          <p:cNvPr id="44" name="TextBox 43"/>
          <p:cNvSpPr txBox="1"/>
          <p:nvPr/>
        </p:nvSpPr>
        <p:spPr>
          <a:xfrm>
            <a:off x="4355976" y="3769295"/>
            <a:ext cx="2520280" cy="307777"/>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zh-CN" altLang="en-US" sz="1400" dirty="0"/>
              <a:t>危险化学品建设项目安全审查</a:t>
            </a:r>
            <a:endParaRPr lang="zh-CN" altLang="en-US" sz="1400" dirty="0"/>
          </a:p>
        </p:txBody>
      </p:sp>
      <p:sp>
        <p:nvSpPr>
          <p:cNvPr id="45" name="TextBox 44"/>
          <p:cNvSpPr txBox="1"/>
          <p:nvPr/>
        </p:nvSpPr>
        <p:spPr>
          <a:xfrm>
            <a:off x="5940152" y="4489375"/>
            <a:ext cx="1440160" cy="52322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zh-CN" altLang="en-US" sz="1400" dirty="0"/>
              <a:t>危险化学品建设项目安全审查</a:t>
            </a:r>
            <a:endParaRPr lang="zh-CN" altLang="en-US" sz="1400" dirty="0"/>
          </a:p>
        </p:txBody>
      </p:sp>
      <p:sp>
        <p:nvSpPr>
          <p:cNvPr id="24" name="TextBox 23"/>
          <p:cNvSpPr txBox="1"/>
          <p:nvPr/>
        </p:nvSpPr>
        <p:spPr>
          <a:xfrm>
            <a:off x="0" y="3284984"/>
            <a:ext cx="738664" cy="1800200"/>
          </a:xfrm>
          <a:prstGeom prst="rect">
            <a:avLst/>
          </a:prstGeom>
        </p:spPr>
        <p:style>
          <a:lnRef idx="1">
            <a:schemeClr val="accent3"/>
          </a:lnRef>
          <a:fillRef idx="2">
            <a:schemeClr val="accent3"/>
          </a:fillRef>
          <a:effectRef idx="1">
            <a:schemeClr val="accent3"/>
          </a:effectRef>
          <a:fontRef idx="minor">
            <a:schemeClr val="dk1"/>
          </a:fontRef>
        </p:style>
        <p:txBody>
          <a:bodyPr vert="eaVert">
            <a:spAutoFit/>
          </a:bodyPr>
          <a:lstStyle/>
          <a:p>
            <a:pPr>
              <a:defRPr/>
            </a:pPr>
            <a:r>
              <a:rPr lang="zh-CN" altLang="en-US" dirty="0"/>
              <a:t>（许可企业）  危险化学品企业</a:t>
            </a:r>
            <a:endParaRPr lang="zh-CN" altLang="en-US" dirty="0"/>
          </a:p>
        </p:txBody>
      </p:sp>
      <p:sp>
        <p:nvSpPr>
          <p:cNvPr id="25" name="左大括号 24"/>
          <p:cNvSpPr/>
          <p:nvPr/>
        </p:nvSpPr>
        <p:spPr>
          <a:xfrm>
            <a:off x="755650" y="3336925"/>
            <a:ext cx="287338" cy="1368425"/>
          </a:xfrm>
          <a:prstGeom prst="leftBrace">
            <a:avLst/>
          </a:prstGeom>
        </p:spPr>
        <p:style>
          <a:lnRef idx="2">
            <a:schemeClr val="accent2"/>
          </a:lnRef>
          <a:fillRef idx="0">
            <a:schemeClr val="accent2"/>
          </a:fillRef>
          <a:effectRef idx="1">
            <a:schemeClr val="accent2"/>
          </a:effectRef>
          <a:fontRef idx="minor">
            <a:schemeClr val="tx1"/>
          </a:fontRef>
        </p:style>
        <p:txBody>
          <a:bodyPr anchor="ctr"/>
          <a:lstStyle/>
          <a:p>
            <a:pPr algn="ctr">
              <a:defRPr/>
            </a:pPr>
            <a:endParaRPr lang="zh-CN" altLang="en-US"/>
          </a:p>
        </p:txBody>
      </p:sp>
      <p:sp>
        <p:nvSpPr>
          <p:cNvPr id="27" name="TextBox 26"/>
          <p:cNvSpPr txBox="1"/>
          <p:nvPr/>
        </p:nvSpPr>
        <p:spPr>
          <a:xfrm>
            <a:off x="3275856" y="3553271"/>
            <a:ext cx="430887" cy="1152128"/>
          </a:xfrm>
          <a:prstGeom prst="rect">
            <a:avLst/>
          </a:prstGeom>
        </p:spPr>
        <p:style>
          <a:lnRef idx="1">
            <a:schemeClr val="accent3"/>
          </a:lnRef>
          <a:fillRef idx="2">
            <a:schemeClr val="accent3"/>
          </a:fillRef>
          <a:effectRef idx="1">
            <a:schemeClr val="accent3"/>
          </a:effectRef>
          <a:fontRef idx="minor">
            <a:schemeClr val="dk1"/>
          </a:fontRef>
        </p:style>
        <p:txBody>
          <a:bodyPr vert="eaVert">
            <a:spAutoFit/>
          </a:bodyPr>
          <a:lstStyle/>
          <a:p>
            <a:pPr>
              <a:defRPr/>
            </a:pPr>
            <a:r>
              <a:rPr lang="zh-CN" altLang="en-US" sz="1600" dirty="0"/>
              <a:t>在化工专区</a:t>
            </a:r>
            <a:endParaRPr lang="zh-CN" altLang="en-US" sz="1600" dirty="0"/>
          </a:p>
        </p:txBody>
      </p:sp>
      <p:sp>
        <p:nvSpPr>
          <p:cNvPr id="28" name="TextBox 27"/>
          <p:cNvSpPr txBox="1"/>
          <p:nvPr/>
        </p:nvSpPr>
        <p:spPr>
          <a:xfrm>
            <a:off x="3275856" y="4869160"/>
            <a:ext cx="430887" cy="1368152"/>
          </a:xfrm>
          <a:prstGeom prst="rect">
            <a:avLst/>
          </a:prstGeom>
        </p:spPr>
        <p:style>
          <a:lnRef idx="1">
            <a:schemeClr val="accent3"/>
          </a:lnRef>
          <a:fillRef idx="2">
            <a:schemeClr val="accent3"/>
          </a:fillRef>
          <a:effectRef idx="1">
            <a:schemeClr val="accent3"/>
          </a:effectRef>
          <a:fontRef idx="minor">
            <a:schemeClr val="dk1"/>
          </a:fontRef>
        </p:style>
        <p:txBody>
          <a:bodyPr vert="eaVert">
            <a:spAutoFit/>
          </a:bodyPr>
          <a:lstStyle/>
          <a:p>
            <a:pPr>
              <a:defRPr/>
            </a:pPr>
            <a:r>
              <a:rPr lang="zh-CN" altLang="en-US" sz="1600" dirty="0"/>
              <a:t>不在化工专区</a:t>
            </a:r>
            <a:endParaRPr lang="zh-CN" altLang="en-US" sz="1600" dirty="0"/>
          </a:p>
        </p:txBody>
      </p:sp>
      <p:sp>
        <p:nvSpPr>
          <p:cNvPr id="29" name="左大括号 28"/>
          <p:cNvSpPr/>
          <p:nvPr/>
        </p:nvSpPr>
        <p:spPr>
          <a:xfrm>
            <a:off x="3779838" y="4849813"/>
            <a:ext cx="190500" cy="1008062"/>
          </a:xfrm>
          <a:prstGeom prst="leftBrace">
            <a:avLst/>
          </a:prstGeom>
        </p:spPr>
        <p:style>
          <a:lnRef idx="2">
            <a:schemeClr val="accent2"/>
          </a:lnRef>
          <a:fillRef idx="0">
            <a:schemeClr val="accent2"/>
          </a:fillRef>
          <a:effectRef idx="1">
            <a:schemeClr val="accent2"/>
          </a:effectRef>
          <a:fontRef idx="minor">
            <a:schemeClr val="tx1"/>
          </a:fontRef>
        </p:style>
        <p:txBody>
          <a:bodyPr anchor="ctr"/>
          <a:lstStyle/>
          <a:p>
            <a:pPr algn="ctr">
              <a:defRPr/>
            </a:pPr>
            <a:endParaRPr lang="zh-CN" altLang="en-US"/>
          </a:p>
        </p:txBody>
      </p:sp>
      <p:sp>
        <p:nvSpPr>
          <p:cNvPr id="30" name="右箭头 29"/>
          <p:cNvSpPr/>
          <p:nvPr/>
        </p:nvSpPr>
        <p:spPr>
          <a:xfrm>
            <a:off x="2339752" y="3193231"/>
            <a:ext cx="576064" cy="144016"/>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zh-CN" altLang="en-US"/>
          </a:p>
        </p:txBody>
      </p:sp>
      <p:sp>
        <p:nvSpPr>
          <p:cNvPr id="31" name="右箭头 30"/>
          <p:cNvSpPr/>
          <p:nvPr/>
        </p:nvSpPr>
        <p:spPr>
          <a:xfrm>
            <a:off x="3707904" y="3841303"/>
            <a:ext cx="576064" cy="144016"/>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zh-CN" altLang="en-US"/>
          </a:p>
        </p:txBody>
      </p:sp>
      <p:sp>
        <p:nvSpPr>
          <p:cNvPr id="32" name="右箭头 31"/>
          <p:cNvSpPr/>
          <p:nvPr/>
        </p:nvSpPr>
        <p:spPr>
          <a:xfrm>
            <a:off x="5652120" y="4705399"/>
            <a:ext cx="279648" cy="135632"/>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zh-CN" altLang="en-US"/>
          </a:p>
        </p:txBody>
      </p:sp>
      <p:sp>
        <p:nvSpPr>
          <p:cNvPr id="50" name="右箭头 49"/>
          <p:cNvSpPr/>
          <p:nvPr/>
        </p:nvSpPr>
        <p:spPr>
          <a:xfrm>
            <a:off x="7020272" y="3841303"/>
            <a:ext cx="648072" cy="144016"/>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zh-CN" altLang="en-US"/>
          </a:p>
        </p:txBody>
      </p:sp>
      <p:sp>
        <p:nvSpPr>
          <p:cNvPr id="56" name="右箭头 55"/>
          <p:cNvSpPr/>
          <p:nvPr/>
        </p:nvSpPr>
        <p:spPr>
          <a:xfrm>
            <a:off x="7380312" y="4633391"/>
            <a:ext cx="279648" cy="135632"/>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zh-CN" altLang="en-US"/>
          </a:p>
        </p:txBody>
      </p:sp>
      <p:sp>
        <p:nvSpPr>
          <p:cNvPr id="64" name="右箭头 63"/>
          <p:cNvSpPr/>
          <p:nvPr/>
        </p:nvSpPr>
        <p:spPr>
          <a:xfrm>
            <a:off x="7020272" y="3265239"/>
            <a:ext cx="648072" cy="144016"/>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zh-CN" altLang="en-US"/>
          </a:p>
        </p:txBody>
      </p:sp>
      <p:sp>
        <p:nvSpPr>
          <p:cNvPr id="74814" name="TextBox 32"/>
          <p:cNvSpPr txBox="1">
            <a:spLocks noChangeArrowheads="1"/>
          </p:cNvSpPr>
          <p:nvPr/>
        </p:nvSpPr>
        <p:spPr bwMode="auto">
          <a:xfrm>
            <a:off x="0" y="2133600"/>
            <a:ext cx="4211638" cy="460375"/>
          </a:xfrm>
          <a:prstGeom prst="rect">
            <a:avLst/>
          </a:prstGeom>
          <a:noFill/>
          <a:ln w="9525">
            <a:noFill/>
            <a:miter lim="800000"/>
            <a:headEnd/>
            <a:tailEnd/>
          </a:ln>
        </p:spPr>
        <p:txBody>
          <a:bodyPr>
            <a:spAutoFit/>
          </a:bodyPr>
          <a:lstStyle/>
          <a:p>
            <a:r>
              <a:rPr lang="zh-CN" altLang="en-US" sz="2400" b="1">
                <a:solidFill>
                  <a:srgbClr val="0066FF"/>
                </a:solidFill>
              </a:rPr>
              <a:t>★危险化学品企业许可流程</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灯片编号占位符 3"/>
          <p:cNvSpPr txBox="1">
            <a:spLocks noGrp="1" noChangeArrowheads="1"/>
          </p:cNvSpPr>
          <p:nvPr/>
        </p:nvSpPr>
        <p:spPr bwMode="auto">
          <a:xfrm>
            <a:off x="7424738" y="4362450"/>
            <a:ext cx="984250" cy="365125"/>
          </a:xfrm>
          <a:prstGeom prst="rect">
            <a:avLst/>
          </a:prstGeom>
          <a:noFill/>
          <a:ln w="9525">
            <a:noFill/>
            <a:miter lim="800000"/>
            <a:headEnd/>
            <a:tailEnd/>
          </a:ln>
        </p:spPr>
        <p:txBody>
          <a:bodyPr anchor="ctr"/>
          <a:lstStyle/>
          <a:p>
            <a:pPr algn="r"/>
            <a:fld id="{80264262-2671-49E1-AD35-1337F83FB238}" type="slidenum">
              <a:rPr lang="en-US" altLang="zh-CN" sz="1000">
                <a:solidFill>
                  <a:srgbClr val="FFFFFF"/>
                </a:solidFill>
              </a:rPr>
              <a:pPr algn="r"/>
              <a:t>35</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
        <p:nvSpPr>
          <p:cNvPr id="9" name="TextBox 8"/>
          <p:cNvSpPr txBox="1"/>
          <p:nvPr/>
        </p:nvSpPr>
        <p:spPr>
          <a:xfrm>
            <a:off x="144016" y="3563724"/>
            <a:ext cx="1691680" cy="92333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zh-CN" altLang="en-US" dirty="0"/>
              <a:t>新设立的危险化学  企业</a:t>
            </a:r>
            <a:endParaRPr lang="en-US" altLang="zh-CN" dirty="0"/>
          </a:p>
          <a:p>
            <a:pPr>
              <a:defRPr/>
            </a:pPr>
            <a:r>
              <a:rPr lang="zh-CN" altLang="en-US" dirty="0"/>
              <a:t>（许可企业）                             </a:t>
            </a:r>
            <a:endParaRPr lang="zh-CN" altLang="en-US" dirty="0"/>
          </a:p>
        </p:txBody>
      </p:sp>
      <p:sp>
        <p:nvSpPr>
          <p:cNvPr id="13" name="TextBox 12"/>
          <p:cNvSpPr txBox="1"/>
          <p:nvPr/>
        </p:nvSpPr>
        <p:spPr>
          <a:xfrm>
            <a:off x="3059832" y="4211796"/>
            <a:ext cx="1584176" cy="338554"/>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zh-CN" altLang="en-US" sz="1600" dirty="0"/>
              <a:t>进入化工专区</a:t>
            </a:r>
            <a:endParaRPr lang="zh-CN" altLang="en-US" dirty="0"/>
          </a:p>
        </p:txBody>
      </p:sp>
      <p:sp>
        <p:nvSpPr>
          <p:cNvPr id="15" name="TextBox 14"/>
          <p:cNvSpPr txBox="1"/>
          <p:nvPr/>
        </p:nvSpPr>
        <p:spPr>
          <a:xfrm>
            <a:off x="4932040" y="4125942"/>
            <a:ext cx="2448272" cy="646331"/>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zh-CN" altLang="en-US" dirty="0"/>
              <a:t>危险化学品建设项目安全审查</a:t>
            </a:r>
            <a:endParaRPr lang="zh-CN" altLang="en-US" dirty="0"/>
          </a:p>
        </p:txBody>
      </p:sp>
      <p:sp>
        <p:nvSpPr>
          <p:cNvPr id="33" name="左大括号 32"/>
          <p:cNvSpPr/>
          <p:nvPr/>
        </p:nvSpPr>
        <p:spPr>
          <a:xfrm>
            <a:off x="1835150" y="3419475"/>
            <a:ext cx="288925" cy="1152525"/>
          </a:xfrm>
          <a:prstGeom prst="leftBrace">
            <a:avLst/>
          </a:prstGeom>
        </p:spPr>
        <p:style>
          <a:lnRef idx="2">
            <a:schemeClr val="accent2"/>
          </a:lnRef>
          <a:fillRef idx="0">
            <a:schemeClr val="accent2"/>
          </a:fillRef>
          <a:effectRef idx="1">
            <a:schemeClr val="accent2"/>
          </a:effectRef>
          <a:fontRef idx="minor">
            <a:schemeClr val="tx1"/>
          </a:fontRef>
        </p:style>
        <p:txBody>
          <a:bodyPr anchor="ctr"/>
          <a:lstStyle/>
          <a:p>
            <a:pPr algn="ctr">
              <a:defRPr/>
            </a:pPr>
            <a:endParaRPr lang="zh-CN" altLang="en-US"/>
          </a:p>
        </p:txBody>
      </p:sp>
      <p:sp>
        <p:nvSpPr>
          <p:cNvPr id="37" name="TextBox 36"/>
          <p:cNvSpPr txBox="1"/>
          <p:nvPr/>
        </p:nvSpPr>
        <p:spPr>
          <a:xfrm>
            <a:off x="3131840" y="5003884"/>
            <a:ext cx="1584176" cy="338554"/>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zh-CN" altLang="en-US" sz="1600" dirty="0"/>
              <a:t>不在化工专区</a:t>
            </a:r>
            <a:endParaRPr lang="zh-CN" altLang="en-US" sz="1600" dirty="0"/>
          </a:p>
        </p:txBody>
      </p:sp>
      <p:sp>
        <p:nvSpPr>
          <p:cNvPr id="38" name="TextBox 37"/>
          <p:cNvSpPr txBox="1"/>
          <p:nvPr/>
        </p:nvSpPr>
        <p:spPr>
          <a:xfrm>
            <a:off x="5292080" y="5003884"/>
            <a:ext cx="1152128" cy="369332"/>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zh-CN" altLang="en-US" dirty="0"/>
              <a:t>不予受理</a:t>
            </a:r>
            <a:endParaRPr lang="zh-CN" altLang="en-US" dirty="0"/>
          </a:p>
        </p:txBody>
      </p:sp>
      <p:sp>
        <p:nvSpPr>
          <p:cNvPr id="49" name="右箭头 48"/>
          <p:cNvSpPr/>
          <p:nvPr/>
        </p:nvSpPr>
        <p:spPr>
          <a:xfrm>
            <a:off x="4716016" y="5147900"/>
            <a:ext cx="576064" cy="144016"/>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zh-CN" altLang="en-US"/>
          </a:p>
        </p:txBody>
      </p:sp>
      <p:sp>
        <p:nvSpPr>
          <p:cNvPr id="59" name="TextBox 58"/>
          <p:cNvSpPr txBox="1"/>
          <p:nvPr/>
        </p:nvSpPr>
        <p:spPr>
          <a:xfrm>
            <a:off x="2123728" y="3131676"/>
            <a:ext cx="648072" cy="646331"/>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zh-CN" altLang="en-US" dirty="0"/>
              <a:t>经营使用</a:t>
            </a:r>
            <a:endParaRPr lang="zh-CN" altLang="en-US" dirty="0"/>
          </a:p>
        </p:txBody>
      </p:sp>
      <p:sp>
        <p:nvSpPr>
          <p:cNvPr id="60" name="TextBox 59"/>
          <p:cNvSpPr txBox="1"/>
          <p:nvPr/>
        </p:nvSpPr>
        <p:spPr>
          <a:xfrm>
            <a:off x="2123728" y="4285545"/>
            <a:ext cx="648072" cy="646331"/>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zh-CN" altLang="en-US" dirty="0"/>
              <a:t>生产储存</a:t>
            </a:r>
            <a:endParaRPr lang="zh-CN" altLang="en-US" dirty="0"/>
          </a:p>
        </p:txBody>
      </p:sp>
      <p:sp>
        <p:nvSpPr>
          <p:cNvPr id="61" name="左大括号 60"/>
          <p:cNvSpPr/>
          <p:nvPr/>
        </p:nvSpPr>
        <p:spPr>
          <a:xfrm>
            <a:off x="2843213" y="4413250"/>
            <a:ext cx="215900" cy="693738"/>
          </a:xfrm>
          <a:prstGeom prst="leftBrace">
            <a:avLst/>
          </a:prstGeom>
        </p:spPr>
        <p:style>
          <a:lnRef idx="2">
            <a:schemeClr val="accent2"/>
          </a:lnRef>
          <a:fillRef idx="0">
            <a:schemeClr val="accent2"/>
          </a:fillRef>
          <a:effectRef idx="1">
            <a:schemeClr val="accent2"/>
          </a:effectRef>
          <a:fontRef idx="minor">
            <a:schemeClr val="tx1"/>
          </a:fontRef>
        </p:style>
        <p:txBody>
          <a:bodyPr anchor="ctr"/>
          <a:lstStyle/>
          <a:p>
            <a:pPr algn="ctr">
              <a:defRPr/>
            </a:pPr>
            <a:endParaRPr lang="zh-CN" altLang="en-US"/>
          </a:p>
        </p:txBody>
      </p:sp>
      <p:sp>
        <p:nvSpPr>
          <p:cNvPr id="62" name="圆角右箭头 61"/>
          <p:cNvSpPr/>
          <p:nvPr/>
        </p:nvSpPr>
        <p:spPr>
          <a:xfrm rot="5400000">
            <a:off x="4067946" y="1979552"/>
            <a:ext cx="864092" cy="3456384"/>
          </a:xfrm>
          <a:prstGeom prst="bentArrow">
            <a:avLst>
              <a:gd name="adj1" fmla="val 11181"/>
              <a:gd name="adj2" fmla="val 24206"/>
              <a:gd name="adj3" fmla="val 14448"/>
              <a:gd name="adj4" fmla="val 2315"/>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zh-CN" altLang="en-US">
              <a:solidFill>
                <a:schemeClr val="tx1"/>
              </a:solidFill>
            </a:endParaRPr>
          </a:p>
        </p:txBody>
      </p:sp>
      <p:sp>
        <p:nvSpPr>
          <p:cNvPr id="63" name="右箭头 62"/>
          <p:cNvSpPr/>
          <p:nvPr/>
        </p:nvSpPr>
        <p:spPr>
          <a:xfrm>
            <a:off x="4644008" y="4364196"/>
            <a:ext cx="279648" cy="135632"/>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zh-CN" altLang="en-US"/>
          </a:p>
        </p:txBody>
      </p:sp>
      <p:sp>
        <p:nvSpPr>
          <p:cNvPr id="39" name="TextBox 38"/>
          <p:cNvSpPr txBox="1"/>
          <p:nvPr/>
        </p:nvSpPr>
        <p:spPr>
          <a:xfrm>
            <a:off x="7668344" y="3501008"/>
            <a:ext cx="1331640" cy="2031325"/>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zh-CN" altLang="en-US" dirty="0"/>
              <a:t>生产许可证</a:t>
            </a:r>
            <a:endParaRPr lang="en-US" altLang="zh-CN" dirty="0"/>
          </a:p>
          <a:p>
            <a:pPr>
              <a:defRPr/>
            </a:pPr>
            <a:endParaRPr lang="en-US" altLang="zh-CN" dirty="0"/>
          </a:p>
          <a:p>
            <a:pPr>
              <a:defRPr/>
            </a:pPr>
            <a:endParaRPr lang="en-US" altLang="zh-CN" dirty="0"/>
          </a:p>
          <a:p>
            <a:pPr>
              <a:defRPr/>
            </a:pPr>
            <a:r>
              <a:rPr lang="zh-CN" altLang="en-US" dirty="0"/>
              <a:t>经营许可证</a:t>
            </a:r>
            <a:endParaRPr lang="en-US" altLang="zh-CN" dirty="0"/>
          </a:p>
          <a:p>
            <a:pPr>
              <a:defRPr/>
            </a:pPr>
            <a:endParaRPr lang="en-US" altLang="zh-CN" dirty="0"/>
          </a:p>
          <a:p>
            <a:pPr>
              <a:defRPr/>
            </a:pPr>
            <a:endParaRPr lang="en-US" altLang="zh-CN" dirty="0"/>
          </a:p>
          <a:p>
            <a:pPr>
              <a:defRPr/>
            </a:pPr>
            <a:r>
              <a:rPr lang="zh-CN" altLang="en-US" dirty="0"/>
              <a:t>使用许可证  </a:t>
            </a:r>
            <a:endParaRPr lang="zh-CN" altLang="en-US" dirty="0"/>
          </a:p>
        </p:txBody>
      </p:sp>
      <p:sp>
        <p:nvSpPr>
          <p:cNvPr id="42" name="右箭头 41"/>
          <p:cNvSpPr/>
          <p:nvPr/>
        </p:nvSpPr>
        <p:spPr>
          <a:xfrm>
            <a:off x="7380312" y="4355812"/>
            <a:ext cx="279648" cy="135632"/>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zh-CN" altLang="en-US"/>
          </a:p>
        </p:txBody>
      </p:sp>
      <p:sp>
        <p:nvSpPr>
          <p:cNvPr id="76846" name="TextBox 18"/>
          <p:cNvSpPr txBox="1">
            <a:spLocks noChangeArrowheads="1"/>
          </p:cNvSpPr>
          <p:nvPr/>
        </p:nvSpPr>
        <p:spPr bwMode="auto">
          <a:xfrm>
            <a:off x="0" y="2133600"/>
            <a:ext cx="4067175" cy="460375"/>
          </a:xfrm>
          <a:prstGeom prst="rect">
            <a:avLst/>
          </a:prstGeom>
          <a:noFill/>
          <a:ln w="9525">
            <a:noFill/>
            <a:miter lim="800000"/>
            <a:headEnd/>
            <a:tailEnd/>
          </a:ln>
        </p:spPr>
        <p:txBody>
          <a:bodyPr>
            <a:spAutoFit/>
          </a:bodyPr>
          <a:lstStyle/>
          <a:p>
            <a:r>
              <a:rPr lang="zh-CN" altLang="en-US" sz="2400" b="1">
                <a:solidFill>
                  <a:srgbClr val="0066FF"/>
                </a:solidFill>
              </a:rPr>
              <a:t>★危险化学品企业许可流程</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AAAA30B0-F8F9-4C30-AA2A-5FE25EC54377}" type="slidenum">
              <a:rPr lang="en-US" altLang="zh-CN" sz="1000">
                <a:solidFill>
                  <a:srgbClr val="FFFFFF"/>
                </a:solidFill>
              </a:rPr>
              <a:pPr algn="r"/>
              <a:t>36</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
        <p:nvSpPr>
          <p:cNvPr id="78856" name="TextBox 9"/>
          <p:cNvSpPr txBox="1">
            <a:spLocks noChangeArrowheads="1"/>
          </p:cNvSpPr>
          <p:nvPr/>
        </p:nvSpPr>
        <p:spPr bwMode="auto">
          <a:xfrm>
            <a:off x="611188" y="2420938"/>
            <a:ext cx="8208962" cy="1354137"/>
          </a:xfrm>
          <a:prstGeom prst="rect">
            <a:avLst/>
          </a:prstGeom>
          <a:noFill/>
          <a:ln w="9525">
            <a:noFill/>
            <a:miter lim="800000"/>
            <a:headEnd/>
            <a:tailEnd/>
          </a:ln>
        </p:spPr>
        <p:txBody>
          <a:bodyPr>
            <a:spAutoFit/>
          </a:bodyPr>
          <a:lstStyle/>
          <a:p>
            <a:pPr algn="ctr"/>
            <a:r>
              <a:rPr lang="en-US" altLang="zh-CN" sz="2400" b="1"/>
              <a:t>《</a:t>
            </a:r>
            <a:r>
              <a:rPr lang="zh-CN" altLang="en-US" sz="2400" b="1"/>
              <a:t>危险化学品安全管理条例</a:t>
            </a:r>
            <a:r>
              <a:rPr lang="en-US" altLang="zh-CN" sz="2400" b="1"/>
              <a:t>》</a:t>
            </a:r>
            <a:r>
              <a:rPr lang="zh-CN" altLang="en-US" sz="2400" b="1"/>
              <a:t>（国务院第</a:t>
            </a:r>
            <a:r>
              <a:rPr lang="en-US" altLang="zh-CN" sz="2400" b="1"/>
              <a:t>591</a:t>
            </a:r>
            <a:r>
              <a:rPr lang="zh-CN" altLang="en-US" sz="2400" b="1"/>
              <a:t>号）</a:t>
            </a:r>
            <a:endParaRPr lang="en-US" altLang="zh-CN" sz="2400" b="1"/>
          </a:p>
          <a:p>
            <a:r>
              <a:rPr lang="zh-CN" altLang="en-US"/>
              <a:t>         第二章    第十一条</a:t>
            </a:r>
            <a:r>
              <a:rPr lang="en-US" altLang="zh-CN">
                <a:solidFill>
                  <a:srgbClr val="FF0000"/>
                </a:solidFill>
              </a:rPr>
              <a:t> </a:t>
            </a:r>
            <a:endParaRPr lang="en-US" altLang="zh-CN"/>
          </a:p>
          <a:p>
            <a:r>
              <a:rPr lang="zh-CN" altLang="en-US">
                <a:solidFill>
                  <a:srgbClr val="FF0000"/>
                </a:solidFill>
              </a:rPr>
              <a:t>        </a:t>
            </a:r>
            <a:r>
              <a:rPr lang="zh-CN" altLang="en-US" sz="2000">
                <a:solidFill>
                  <a:srgbClr val="FF0000"/>
                </a:solidFill>
              </a:rPr>
              <a:t>地方人民政府组织编制城乡规划，应当根据本地区的实际情况，按照确保安全的原则，规划适当区域专门用于危险化学品的生产、储存。</a:t>
            </a:r>
            <a:r>
              <a:rPr lang="en-US" altLang="zh-CN" sz="2000">
                <a:solidFill>
                  <a:srgbClr val="FF0000"/>
                </a:solidFill>
              </a:rPr>
              <a:t>                           </a:t>
            </a:r>
            <a:endParaRPr lang="zh-CN" altLang="en-US" sz="2000">
              <a:solidFill>
                <a:srgbClr val="FF0000"/>
              </a:solidFill>
            </a:endParaRPr>
          </a:p>
        </p:txBody>
      </p:sp>
      <p:sp>
        <p:nvSpPr>
          <p:cNvPr id="78857" name="TextBox 10"/>
          <p:cNvSpPr txBox="1">
            <a:spLocks noChangeArrowheads="1"/>
          </p:cNvSpPr>
          <p:nvPr/>
        </p:nvSpPr>
        <p:spPr bwMode="auto">
          <a:xfrm>
            <a:off x="0" y="4076700"/>
            <a:ext cx="8893175" cy="2000250"/>
          </a:xfrm>
          <a:prstGeom prst="rect">
            <a:avLst/>
          </a:prstGeom>
          <a:noFill/>
          <a:ln w="9525">
            <a:noFill/>
            <a:miter lim="800000"/>
            <a:headEnd/>
            <a:tailEnd/>
          </a:ln>
        </p:spPr>
        <p:txBody>
          <a:bodyPr>
            <a:spAutoFit/>
          </a:bodyPr>
          <a:lstStyle/>
          <a:p>
            <a:r>
              <a:rPr lang="zh-CN" altLang="en-US" sz="2400" b="1"/>
              <a:t>我市危化专区情况：</a:t>
            </a:r>
            <a:endParaRPr lang="en-US" altLang="zh-CN" sz="2400" b="1"/>
          </a:p>
          <a:p>
            <a:r>
              <a:rPr lang="en-US" altLang="zh-CN"/>
              <a:t> </a:t>
            </a:r>
            <a:r>
              <a:rPr lang="en-US" altLang="zh-CN" sz="2000"/>
              <a:t>●</a:t>
            </a:r>
            <a:r>
              <a:rPr lang="zh-CN" altLang="zh-CN" sz="2000"/>
              <a:t>三水区设立了</a:t>
            </a:r>
            <a:r>
              <a:rPr lang="en-US" altLang="zh-CN" sz="2000"/>
              <a:t>1</a:t>
            </a:r>
            <a:r>
              <a:rPr lang="zh-CN" altLang="zh-CN" sz="2000"/>
              <a:t>个危险化学品生产储存专区</a:t>
            </a:r>
            <a:r>
              <a:rPr lang="en-US" altLang="zh-CN" sz="2000"/>
              <a:t>——</a:t>
            </a:r>
            <a:r>
              <a:rPr lang="zh-CN" altLang="en-US" sz="2000"/>
              <a:t>大塘精细化工专区（市级）；</a:t>
            </a:r>
            <a:endParaRPr lang="en-US" altLang="zh-CN" sz="2000"/>
          </a:p>
          <a:p>
            <a:r>
              <a:rPr lang="en-US" altLang="zh-CN" sz="2000"/>
              <a:t> ●</a:t>
            </a:r>
            <a:r>
              <a:rPr lang="zh-CN" altLang="zh-CN" sz="2000"/>
              <a:t>高明区设立了</a:t>
            </a:r>
            <a:r>
              <a:rPr lang="en-US" altLang="zh-CN" sz="2000"/>
              <a:t>3</a:t>
            </a:r>
            <a:r>
              <a:rPr lang="zh-CN" altLang="zh-CN" sz="2000"/>
              <a:t>个危险化学品生产储存专区</a:t>
            </a:r>
            <a:r>
              <a:rPr lang="en-US" altLang="zh-CN" sz="2000"/>
              <a:t>——</a:t>
            </a:r>
            <a:r>
              <a:rPr lang="zh-CN" altLang="en-US" sz="2000"/>
              <a:t>明城危化专区（区级）</a:t>
            </a:r>
            <a:endParaRPr lang="en-US" altLang="zh-CN" sz="2000"/>
          </a:p>
          <a:p>
            <a:r>
              <a:rPr lang="en-US" altLang="zh-CN" sz="2000"/>
              <a:t>                                                                               </a:t>
            </a:r>
            <a:r>
              <a:rPr lang="zh-CN" altLang="en-US" sz="2000"/>
              <a:t>更合小洞危化专区（区级）</a:t>
            </a:r>
            <a:endParaRPr lang="en-US" altLang="zh-CN" sz="2000"/>
          </a:p>
          <a:p>
            <a:r>
              <a:rPr lang="en-US" altLang="zh-CN" sz="2000"/>
              <a:t>                                                                               </a:t>
            </a:r>
            <a:r>
              <a:rPr lang="zh-CN" altLang="en-US" sz="2000"/>
              <a:t>更合白石危化专区（区级）；</a:t>
            </a:r>
            <a:endParaRPr lang="en-US" altLang="zh-CN" sz="2000"/>
          </a:p>
          <a:p>
            <a:r>
              <a:rPr lang="en-US" altLang="zh-CN" sz="2000"/>
              <a:t> ●</a:t>
            </a:r>
            <a:r>
              <a:rPr lang="zh-CN" altLang="zh-CN" sz="2000"/>
              <a:t>禅城区和南海区未设立危险化学品生产储存专区。</a:t>
            </a:r>
            <a:endParaRPr lang="zh-CN" altLang="en-US" sz="2000"/>
          </a:p>
        </p:txBody>
      </p:sp>
      <p:sp>
        <p:nvSpPr>
          <p:cNvPr id="78858" name="TextBox 6"/>
          <p:cNvSpPr txBox="1">
            <a:spLocks noChangeArrowheads="1"/>
          </p:cNvSpPr>
          <p:nvPr/>
        </p:nvSpPr>
        <p:spPr bwMode="auto">
          <a:xfrm>
            <a:off x="0" y="2060575"/>
            <a:ext cx="1979613" cy="461963"/>
          </a:xfrm>
          <a:prstGeom prst="rect">
            <a:avLst/>
          </a:prstGeom>
          <a:noFill/>
          <a:ln w="9525">
            <a:noFill/>
            <a:miter lim="800000"/>
            <a:headEnd/>
            <a:tailEnd/>
          </a:ln>
        </p:spPr>
        <p:txBody>
          <a:bodyPr>
            <a:spAutoFit/>
          </a:bodyPr>
          <a:lstStyle/>
          <a:p>
            <a:r>
              <a:rPr lang="zh-CN" altLang="en-US" sz="2400" b="1">
                <a:solidFill>
                  <a:srgbClr val="0066FF"/>
                </a:solidFill>
              </a:rPr>
              <a:t>★危化专区</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922FB812-AB17-4331-881C-1BAC9A51E90D}" type="slidenum">
              <a:rPr lang="en-US" altLang="zh-CN" sz="1000">
                <a:solidFill>
                  <a:srgbClr val="FFFFFF"/>
                </a:solidFill>
              </a:rPr>
              <a:pPr algn="r"/>
              <a:t>37</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
        <p:nvSpPr>
          <p:cNvPr id="80904" name="TextBox 8"/>
          <p:cNvSpPr txBox="1">
            <a:spLocks noChangeArrowheads="1"/>
          </p:cNvSpPr>
          <p:nvPr/>
        </p:nvSpPr>
        <p:spPr bwMode="auto">
          <a:xfrm>
            <a:off x="395288" y="2420938"/>
            <a:ext cx="8497887" cy="3662362"/>
          </a:xfrm>
          <a:prstGeom prst="rect">
            <a:avLst/>
          </a:prstGeom>
          <a:noFill/>
          <a:ln w="9525">
            <a:noFill/>
            <a:miter lim="800000"/>
            <a:headEnd/>
            <a:tailEnd/>
          </a:ln>
        </p:spPr>
        <p:txBody>
          <a:bodyPr>
            <a:spAutoFit/>
          </a:bodyPr>
          <a:lstStyle/>
          <a:p>
            <a:endParaRPr lang="en-US" altLang="zh-CN"/>
          </a:p>
          <a:p>
            <a:r>
              <a:rPr lang="zh-CN" altLang="en-US" sz="2400" b="1"/>
              <a:t>新建危险化学品项目进园区的要求：</a:t>
            </a:r>
            <a:endParaRPr lang="en-US" altLang="zh-CN" sz="2400" b="1"/>
          </a:p>
          <a:p>
            <a:endParaRPr lang="en-US" altLang="zh-CN"/>
          </a:p>
          <a:p>
            <a:r>
              <a:rPr lang="en-US" altLang="zh-CN" sz="2000"/>
              <a:t>1.《</a:t>
            </a:r>
            <a:r>
              <a:rPr lang="zh-CN" altLang="en-US" sz="2000"/>
              <a:t>国务院安委会办公室关于进一步加强危险化学品安全生产工作的指导意见</a:t>
            </a:r>
            <a:r>
              <a:rPr lang="en-US" altLang="zh-CN" sz="2000"/>
              <a:t>》</a:t>
            </a:r>
            <a:r>
              <a:rPr lang="zh-CN" altLang="en-US" sz="2000"/>
              <a:t>（</a:t>
            </a:r>
            <a:r>
              <a:rPr lang="zh-CN" altLang="zh-CN" sz="2000"/>
              <a:t>安委办〔</a:t>
            </a:r>
            <a:r>
              <a:rPr lang="en-US" altLang="zh-CN" sz="2000"/>
              <a:t>2008</a:t>
            </a:r>
            <a:r>
              <a:rPr lang="zh-CN" altLang="zh-CN" sz="2000"/>
              <a:t>〕</a:t>
            </a:r>
            <a:r>
              <a:rPr lang="en-US" altLang="zh-CN" sz="2000"/>
              <a:t>26</a:t>
            </a:r>
            <a:r>
              <a:rPr lang="zh-CN" altLang="zh-CN" sz="2000"/>
              <a:t>号</a:t>
            </a:r>
            <a:r>
              <a:rPr lang="zh-CN" altLang="en-US" sz="2000"/>
              <a:t>）</a:t>
            </a:r>
            <a:endParaRPr lang="en-US" altLang="zh-CN" sz="2000"/>
          </a:p>
          <a:p>
            <a:endParaRPr lang="en-US" altLang="zh-CN" sz="2000"/>
          </a:p>
          <a:p>
            <a:r>
              <a:rPr lang="en-US" altLang="zh-CN" sz="2000"/>
              <a:t>2.《</a:t>
            </a:r>
            <a:r>
              <a:rPr lang="zh-CN" altLang="en-US" sz="2000"/>
              <a:t>关于危险化学品生产企业转发国务院安委办关于进一步加强危险化学品安全生产工作的指导意见的通知</a:t>
            </a:r>
            <a:r>
              <a:rPr lang="en-US" altLang="zh-CN" sz="2000"/>
              <a:t>》</a:t>
            </a:r>
            <a:r>
              <a:rPr lang="zh-CN" altLang="en-US" sz="2000"/>
              <a:t>（粤安办</a:t>
            </a:r>
            <a:r>
              <a:rPr lang="en-US" altLang="zh-CN" sz="2000"/>
              <a:t>〔2008〕131</a:t>
            </a:r>
            <a:r>
              <a:rPr lang="zh-CN" altLang="en-US" sz="2000"/>
              <a:t>号）</a:t>
            </a:r>
            <a:endParaRPr lang="en-US" altLang="zh-CN" sz="2000"/>
          </a:p>
          <a:p>
            <a:r>
              <a:rPr lang="zh-CN" altLang="en-US">
                <a:solidFill>
                  <a:srgbClr val="FF0000"/>
                </a:solidFill>
              </a:rPr>
              <a:t>“</a:t>
            </a:r>
            <a:r>
              <a:rPr lang="zh-CN" altLang="zh-CN">
                <a:solidFill>
                  <a:srgbClr val="FF0000"/>
                </a:solidFill>
              </a:rPr>
              <a:t>所有新设立的危险化学品生产、储存建设项目必须依据《危险化学品安全管理条例》在当地地级以上市人民政府依法确定的专用区域内建设，负责固定资产投资管理部门和安全监管部门不再受理没有划定专用区域的地区或不设立在专用区域内的危险化学品新建项目的立项申请和安全审查申请。</a:t>
            </a:r>
            <a:r>
              <a:rPr lang="zh-CN" altLang="en-US">
                <a:solidFill>
                  <a:srgbClr val="FF0000"/>
                </a:solidFill>
              </a:rPr>
              <a:t>”</a:t>
            </a:r>
          </a:p>
        </p:txBody>
      </p:sp>
      <p:sp>
        <p:nvSpPr>
          <p:cNvPr id="80905" name="TextBox 5"/>
          <p:cNvSpPr txBox="1">
            <a:spLocks noChangeArrowheads="1"/>
          </p:cNvSpPr>
          <p:nvPr/>
        </p:nvSpPr>
        <p:spPr bwMode="auto">
          <a:xfrm>
            <a:off x="0" y="2060575"/>
            <a:ext cx="1979613" cy="461963"/>
          </a:xfrm>
          <a:prstGeom prst="rect">
            <a:avLst/>
          </a:prstGeom>
          <a:noFill/>
          <a:ln w="9525">
            <a:noFill/>
            <a:miter lim="800000"/>
            <a:headEnd/>
            <a:tailEnd/>
          </a:ln>
        </p:spPr>
        <p:txBody>
          <a:bodyPr>
            <a:spAutoFit/>
          </a:bodyPr>
          <a:lstStyle/>
          <a:p>
            <a:r>
              <a:rPr lang="zh-CN" altLang="en-US" sz="2400" b="1">
                <a:solidFill>
                  <a:srgbClr val="0066FF"/>
                </a:solidFill>
              </a:rPr>
              <a:t>★危化专区</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35B1C9D9-3315-4C8F-A67E-BF39DE2B0870}" type="slidenum">
              <a:rPr lang="en-US" altLang="zh-CN" sz="1000">
                <a:solidFill>
                  <a:srgbClr val="FFFFFF"/>
                </a:solidFill>
              </a:rPr>
              <a:pPr algn="r"/>
              <a:t>38</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82949" name="TextBox 5"/>
          <p:cNvSpPr txBox="1">
            <a:spLocks noChangeArrowheads="1"/>
          </p:cNvSpPr>
          <p:nvPr/>
        </p:nvSpPr>
        <p:spPr bwMode="auto">
          <a:xfrm>
            <a:off x="785813" y="3071813"/>
            <a:ext cx="7786687" cy="2832100"/>
          </a:xfrm>
          <a:prstGeom prst="rect">
            <a:avLst/>
          </a:prstGeom>
          <a:noFill/>
          <a:ln w="9525">
            <a:noFill/>
            <a:miter lim="800000"/>
            <a:headEnd/>
            <a:tailEnd/>
          </a:ln>
        </p:spPr>
        <p:txBody>
          <a:bodyPr>
            <a:spAutoFit/>
          </a:bodyPr>
          <a:lstStyle/>
          <a:p>
            <a:r>
              <a:rPr lang="en-US" altLang="zh-CN" sz="2000" b="1"/>
              <a:t>●</a:t>
            </a:r>
            <a:r>
              <a:rPr lang="zh-CN" altLang="zh-CN" sz="2000" b="1"/>
              <a:t>适用范围：</a:t>
            </a:r>
            <a:r>
              <a:rPr lang="zh-CN" altLang="zh-CN" sz="2000"/>
              <a:t>中华人民共和国境内新建、改建、扩建危险化学品生产、储存的建设项目以及伴有危险化学品产生的化工建设项目（包括危险化学品长输管道建设项目，以下统称建设项目），其安全管理及其监督管理，适用本办法。</a:t>
            </a:r>
          </a:p>
          <a:p>
            <a:endParaRPr lang="en-US" altLang="zh-CN" sz="2000" b="1"/>
          </a:p>
          <a:p>
            <a:r>
              <a:rPr lang="zh-CN" altLang="en-US" sz="2000" b="1"/>
              <a:t>●不适用</a:t>
            </a:r>
            <a:r>
              <a:rPr lang="zh-CN" altLang="en-US" sz="2000"/>
              <a:t>：</a:t>
            </a:r>
            <a:r>
              <a:rPr lang="zh-CN" altLang="zh-CN" sz="2000"/>
              <a:t>危险化学品的勘探、开采及其辅助的储存，原油和天然气勘探、开采及其辅助的储存、海上输送，城镇燃气的输送及储存等建设项目。</a:t>
            </a:r>
          </a:p>
          <a:p>
            <a:endParaRPr lang="zh-CN" altLang="zh-CN"/>
          </a:p>
        </p:txBody>
      </p:sp>
      <p:sp>
        <p:nvSpPr>
          <p:cNvPr id="82950" name="Text Box 8"/>
          <p:cNvSpPr txBox="1">
            <a:spLocks noChangeArrowheads="1"/>
          </p:cNvSpPr>
          <p:nvPr/>
        </p:nvSpPr>
        <p:spPr bwMode="auto">
          <a:xfrm>
            <a:off x="1042988" y="2060575"/>
            <a:ext cx="7345362" cy="892175"/>
          </a:xfrm>
          <a:prstGeom prst="rect">
            <a:avLst/>
          </a:prstGeom>
          <a:noFill/>
          <a:ln w="9525">
            <a:noFill/>
            <a:miter lim="800000"/>
            <a:headEnd/>
            <a:tailEnd/>
          </a:ln>
        </p:spPr>
        <p:txBody>
          <a:bodyPr>
            <a:spAutoFit/>
          </a:bodyPr>
          <a:lstStyle/>
          <a:p>
            <a:r>
              <a:rPr lang="en-US" altLang="zh-CN" sz="2800" b="1"/>
              <a:t>★ </a:t>
            </a:r>
            <a:r>
              <a:rPr lang="zh-CN" altLang="zh-CN" sz="2800" b="1"/>
              <a:t>《危险化学品建设项目安全监督管理办法》</a:t>
            </a:r>
            <a:endParaRPr lang="zh-CN" altLang="zh-CN" sz="2800"/>
          </a:p>
          <a:p>
            <a:pPr algn="ctr"/>
            <a:r>
              <a:rPr lang="zh-CN" altLang="zh-CN" sz="2400" b="1"/>
              <a:t>（国家安全监管总局令第</a:t>
            </a:r>
            <a:r>
              <a:rPr lang="en-US" altLang="zh-CN" sz="2400" b="1"/>
              <a:t>45</a:t>
            </a:r>
            <a:r>
              <a:rPr lang="zh-CN" altLang="zh-CN" sz="2400" b="1"/>
              <a:t>号）</a:t>
            </a:r>
            <a:endParaRPr lang="zh-CN" altLang="zh-CN" sz="2400"/>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93E7DA1C-A305-441D-80A2-FB59C908C01C}" type="slidenum">
              <a:rPr lang="en-US" altLang="zh-CN" sz="1000">
                <a:solidFill>
                  <a:srgbClr val="FFFFFF"/>
                </a:solidFill>
              </a:rPr>
              <a:pPr algn="r"/>
              <a:t>39</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84997" name="Text Box 8"/>
          <p:cNvSpPr txBox="1">
            <a:spLocks noChangeArrowheads="1"/>
          </p:cNvSpPr>
          <p:nvPr/>
        </p:nvSpPr>
        <p:spPr bwMode="auto">
          <a:xfrm>
            <a:off x="1042988" y="2060575"/>
            <a:ext cx="7345362" cy="892175"/>
          </a:xfrm>
          <a:prstGeom prst="rect">
            <a:avLst/>
          </a:prstGeom>
          <a:noFill/>
          <a:ln w="9525">
            <a:noFill/>
            <a:miter lim="800000"/>
            <a:headEnd/>
            <a:tailEnd/>
          </a:ln>
        </p:spPr>
        <p:txBody>
          <a:bodyPr>
            <a:spAutoFit/>
          </a:bodyPr>
          <a:lstStyle/>
          <a:p>
            <a:r>
              <a:rPr lang="en-US" altLang="zh-CN" sz="2800" b="1"/>
              <a:t>★ </a:t>
            </a:r>
            <a:r>
              <a:rPr lang="zh-CN" altLang="zh-CN" sz="2800" b="1"/>
              <a:t>《危险化学品建设项目安全监督管理办法》</a:t>
            </a:r>
            <a:endParaRPr lang="zh-CN" altLang="zh-CN" sz="2800"/>
          </a:p>
          <a:p>
            <a:pPr algn="ctr"/>
            <a:r>
              <a:rPr lang="zh-CN" altLang="zh-CN" sz="2400" b="1"/>
              <a:t>（国家安全监管总局令第</a:t>
            </a:r>
            <a:r>
              <a:rPr lang="en-US" altLang="zh-CN" sz="2400" b="1"/>
              <a:t>45</a:t>
            </a:r>
            <a:r>
              <a:rPr lang="zh-CN" altLang="zh-CN" sz="2400" b="1"/>
              <a:t>号）</a:t>
            </a:r>
            <a:endParaRPr lang="zh-CN" altLang="zh-CN" sz="2400"/>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
        <p:nvSpPr>
          <p:cNvPr id="9" name="TextBox 5"/>
          <p:cNvSpPr txBox="1">
            <a:spLocks noChangeArrowheads="1"/>
          </p:cNvSpPr>
          <p:nvPr/>
        </p:nvSpPr>
        <p:spPr bwMode="auto">
          <a:xfrm>
            <a:off x="214313" y="5540375"/>
            <a:ext cx="8643937" cy="1201738"/>
          </a:xfrm>
          <a:prstGeom prst="rect">
            <a:avLst/>
          </a:prstGeom>
          <a:noFill/>
          <a:ln w="9525">
            <a:noFill/>
            <a:miter lim="800000"/>
            <a:headEnd/>
            <a:tailEnd/>
          </a:ln>
        </p:spPr>
        <p:txBody>
          <a:bodyPr>
            <a:spAutoFit/>
          </a:bodyPr>
          <a:lstStyle/>
          <a:p>
            <a:pPr>
              <a:defRPr/>
            </a:pPr>
            <a:r>
              <a:rPr lang="en-US" altLang="zh-CN" b="1" dirty="0">
                <a:solidFill>
                  <a:srgbClr val="7030A0"/>
                </a:solidFill>
                <a:effectLst>
                  <a:outerShdw blurRad="38100" dist="38100" dir="2700000" algn="tl">
                    <a:srgbClr val="000000">
                      <a:alpha val="43137"/>
                    </a:srgbClr>
                  </a:outerShdw>
                </a:effectLst>
              </a:rPr>
              <a:t>★</a:t>
            </a:r>
            <a:r>
              <a:rPr lang="zh-CN" altLang="en-US" b="1" dirty="0">
                <a:solidFill>
                  <a:srgbClr val="7030A0"/>
                </a:solidFill>
                <a:effectLst>
                  <a:outerShdw blurRad="38100" dist="38100" dir="2700000" algn="tl">
                    <a:srgbClr val="000000">
                      <a:alpha val="43137"/>
                    </a:srgbClr>
                  </a:outerShdw>
                </a:effectLst>
              </a:rPr>
              <a:t>扩</a:t>
            </a:r>
            <a:r>
              <a:rPr lang="zh-CN" altLang="en-US" b="1" dirty="0">
                <a:solidFill>
                  <a:srgbClr val="7030A0"/>
                </a:solidFill>
                <a:effectLst>
                  <a:outerShdw blurRad="38100" dist="38100" dir="2700000" algn="tl">
                    <a:srgbClr val="000000">
                      <a:alpha val="43137"/>
                    </a:srgbClr>
                  </a:outerShdw>
                </a:effectLst>
              </a:rPr>
              <a:t>建项目</a:t>
            </a:r>
            <a:r>
              <a:rPr lang="zh-CN" altLang="en-US" b="1" dirty="0"/>
              <a:t>：</a:t>
            </a:r>
            <a:r>
              <a:rPr lang="zh-CN" altLang="en-US" dirty="0"/>
              <a:t> （一）企业建设与现有技术、工艺、主要装置（设施）、危险化学品品种相同，但生产、储存装置（设施）相对独立的；</a:t>
            </a:r>
          </a:p>
          <a:p>
            <a:pPr>
              <a:defRPr/>
            </a:pPr>
            <a:r>
              <a:rPr lang="zh-CN" altLang="en-US" dirty="0"/>
              <a:t>（二）企业建设与现有技术、工艺、主要装置（设施）相同，但生产装置（设施）相对独立的伴有危险化学品产生的</a:t>
            </a:r>
            <a:r>
              <a:rPr lang="zh-CN" altLang="en-US" dirty="0"/>
              <a:t>。</a:t>
            </a:r>
            <a:endParaRPr lang="zh-CN" altLang="zh-CN" dirty="0"/>
          </a:p>
        </p:txBody>
      </p:sp>
      <p:sp>
        <p:nvSpPr>
          <p:cNvPr id="12" name="TextBox 11"/>
          <p:cNvSpPr txBox="1"/>
          <p:nvPr/>
        </p:nvSpPr>
        <p:spPr>
          <a:xfrm>
            <a:off x="214313" y="2911475"/>
            <a:ext cx="8786812" cy="1200150"/>
          </a:xfrm>
          <a:prstGeom prst="rect">
            <a:avLst/>
          </a:prstGeom>
          <a:noFill/>
        </p:spPr>
        <p:txBody>
          <a:bodyPr>
            <a:spAutoFit/>
          </a:bodyPr>
          <a:lstStyle/>
          <a:p>
            <a:pPr>
              <a:defRPr/>
            </a:pPr>
            <a:r>
              <a:rPr lang="en-US" altLang="zh-CN" b="1" dirty="0">
                <a:solidFill>
                  <a:srgbClr val="7030A0"/>
                </a:solidFill>
                <a:effectLst>
                  <a:outerShdw blurRad="38100" dist="38100" dir="2700000" algn="tl">
                    <a:srgbClr val="000000">
                      <a:alpha val="43137"/>
                    </a:srgbClr>
                  </a:outerShdw>
                </a:effectLst>
              </a:rPr>
              <a:t>★</a:t>
            </a:r>
            <a:r>
              <a:rPr lang="zh-CN" altLang="en-US" b="1" dirty="0">
                <a:solidFill>
                  <a:srgbClr val="7030A0"/>
                </a:solidFill>
                <a:effectLst>
                  <a:outerShdw blurRad="38100" dist="38100" dir="2700000" algn="tl">
                    <a:srgbClr val="000000">
                      <a:alpha val="43137"/>
                    </a:srgbClr>
                  </a:outerShdw>
                </a:effectLst>
              </a:rPr>
              <a:t>新建项目</a:t>
            </a:r>
            <a:r>
              <a:rPr lang="zh-CN" altLang="en-US" b="1" dirty="0"/>
              <a:t>：</a:t>
            </a:r>
            <a:r>
              <a:rPr lang="zh-CN" altLang="en-US" dirty="0"/>
              <a:t>（一）新设立的企业建设危险化学品生产、储存装置（设施），或者现有企业建设与现有生产、储存活动不同的危险化学品生产、储存装置（设施）的；</a:t>
            </a:r>
          </a:p>
          <a:p>
            <a:pPr>
              <a:defRPr/>
            </a:pPr>
            <a:r>
              <a:rPr lang="zh-CN" altLang="en-US" dirty="0"/>
              <a:t>（二）新设立的企业建设伴有危险化学品产生的化学品生产装置（设施），或者现有企业建设与现有生产活动不同的伴有危险化学品产生的化学品生产装置（设施）的。</a:t>
            </a:r>
            <a:endParaRPr lang="zh-CN" altLang="en-US" dirty="0"/>
          </a:p>
        </p:txBody>
      </p:sp>
      <p:sp>
        <p:nvSpPr>
          <p:cNvPr id="13" name="TextBox 12"/>
          <p:cNvSpPr txBox="1"/>
          <p:nvPr/>
        </p:nvSpPr>
        <p:spPr>
          <a:xfrm>
            <a:off x="214313" y="4197350"/>
            <a:ext cx="8715375" cy="1200150"/>
          </a:xfrm>
          <a:prstGeom prst="rect">
            <a:avLst/>
          </a:prstGeom>
          <a:noFill/>
        </p:spPr>
        <p:txBody>
          <a:bodyPr>
            <a:spAutoFit/>
          </a:bodyPr>
          <a:lstStyle/>
          <a:p>
            <a:pPr>
              <a:defRPr/>
            </a:pPr>
            <a:r>
              <a:rPr lang="en-US" altLang="zh-CN" b="1" dirty="0">
                <a:solidFill>
                  <a:srgbClr val="7030A0"/>
                </a:solidFill>
                <a:effectLst>
                  <a:outerShdw blurRad="38100" dist="38100" dir="2700000" algn="tl">
                    <a:srgbClr val="000000">
                      <a:alpha val="43137"/>
                    </a:srgbClr>
                  </a:outerShdw>
                </a:effectLst>
              </a:rPr>
              <a:t>★</a:t>
            </a:r>
            <a:r>
              <a:rPr lang="zh-CN" altLang="en-US" b="1" dirty="0">
                <a:solidFill>
                  <a:srgbClr val="7030A0"/>
                </a:solidFill>
                <a:effectLst>
                  <a:outerShdw blurRad="38100" dist="38100" dir="2700000" algn="tl">
                    <a:srgbClr val="000000">
                      <a:alpha val="43137"/>
                    </a:srgbClr>
                  </a:outerShdw>
                </a:effectLst>
              </a:rPr>
              <a:t>改建项目</a:t>
            </a:r>
            <a:r>
              <a:rPr lang="zh-CN" altLang="en-US" b="1" dirty="0"/>
              <a:t>：</a:t>
            </a:r>
            <a:r>
              <a:rPr lang="zh-CN" altLang="en-US" dirty="0"/>
              <a:t> （一）企业对在役危险化学品生产、储存装置（设施），在原址更新技术、工艺、主要装置（设施）、危险化学品种类的；</a:t>
            </a:r>
          </a:p>
          <a:p>
            <a:pPr>
              <a:defRPr/>
            </a:pPr>
            <a:r>
              <a:rPr lang="zh-CN" altLang="en-US" dirty="0"/>
              <a:t>（二）企业对在役伴有危险化学品产生的化学品生产装置（设施），在原址更新技术、工艺、主要装置（设施）的。</a:t>
            </a:r>
            <a:endParaRPr lang="zh-CN" alt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63CAB428-3097-4A9F-968B-3C4132849989}" type="slidenum">
              <a:rPr lang="en-US" altLang="zh-CN" sz="1000">
                <a:solidFill>
                  <a:srgbClr val="FFFFFF"/>
                </a:solidFill>
              </a:rPr>
              <a:pPr algn="r"/>
              <a:t>4</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18438"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
        <p:nvSpPr>
          <p:cNvPr id="18440" name="TextBox 4"/>
          <p:cNvSpPr txBox="1">
            <a:spLocks noChangeArrowheads="1"/>
          </p:cNvSpPr>
          <p:nvPr/>
        </p:nvSpPr>
        <p:spPr bwMode="auto">
          <a:xfrm>
            <a:off x="971550" y="2276475"/>
            <a:ext cx="7488238" cy="4179888"/>
          </a:xfrm>
          <a:prstGeom prst="rect">
            <a:avLst/>
          </a:prstGeom>
          <a:noFill/>
          <a:ln w="9525">
            <a:noFill/>
            <a:miter lim="800000"/>
            <a:headEnd/>
            <a:tailEnd/>
          </a:ln>
        </p:spPr>
        <p:txBody>
          <a:bodyPr>
            <a:spAutoFit/>
          </a:bodyPr>
          <a:lstStyle/>
          <a:p>
            <a:r>
              <a:rPr lang="zh-CN" altLang="en-US" sz="2800" b="1"/>
              <a:t>一、法 律</a:t>
            </a:r>
            <a:endParaRPr lang="en-US" altLang="zh-CN" sz="2800" b="1"/>
          </a:p>
          <a:p>
            <a:r>
              <a:rPr lang="zh-CN" altLang="zh-CN"/>
              <a:t>●</a:t>
            </a:r>
            <a:r>
              <a:rPr lang="zh-CN" altLang="zh-CN" sz="2800" u="sng"/>
              <a:t>《中华人民共和国</a:t>
            </a:r>
            <a:r>
              <a:rPr lang="zh-CN" altLang="en-US" sz="2800" u="sng"/>
              <a:t>安全生产法</a:t>
            </a:r>
            <a:r>
              <a:rPr lang="zh-CN" altLang="zh-CN" sz="2800" u="sng"/>
              <a:t>》</a:t>
            </a:r>
            <a:endParaRPr lang="en-US" altLang="zh-CN" sz="2800" u="sng"/>
          </a:p>
          <a:p>
            <a:endParaRPr lang="zh-CN" altLang="en-US" u="sng"/>
          </a:p>
          <a:p>
            <a:r>
              <a:rPr lang="zh-CN" altLang="zh-CN"/>
              <a:t>●</a:t>
            </a:r>
            <a:r>
              <a:rPr lang="zh-CN" altLang="zh-CN" sz="2800"/>
              <a:t>《中华人民共和国职业病防治法》</a:t>
            </a:r>
          </a:p>
          <a:p>
            <a:endParaRPr lang="zh-CN" altLang="en-US"/>
          </a:p>
          <a:p>
            <a:r>
              <a:rPr lang="zh-CN" altLang="zh-CN"/>
              <a:t>● </a:t>
            </a:r>
            <a:r>
              <a:rPr lang="zh-CN" altLang="zh-CN" sz="2800"/>
              <a:t>《中华人民共和国消防法》</a:t>
            </a:r>
          </a:p>
          <a:p>
            <a:endParaRPr lang="zh-CN" altLang="en-US"/>
          </a:p>
          <a:p>
            <a:r>
              <a:rPr lang="zh-CN" altLang="zh-CN"/>
              <a:t>● </a:t>
            </a:r>
            <a:r>
              <a:rPr lang="zh-CN" altLang="zh-CN" sz="2800"/>
              <a:t>《中华人民共和国环境保护法》</a:t>
            </a:r>
          </a:p>
          <a:p>
            <a:endParaRPr lang="zh-CN" altLang="en-US"/>
          </a:p>
          <a:p>
            <a:r>
              <a:rPr lang="zh-CN" altLang="zh-CN"/>
              <a:t>● </a:t>
            </a:r>
            <a:r>
              <a:rPr lang="zh-CN" altLang="zh-CN" sz="2800"/>
              <a:t>《中华人民共和国劳动法》</a:t>
            </a:r>
          </a:p>
          <a:p>
            <a:endParaRPr lang="zh-CN" altLang="en-US" sz="2800"/>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9BA89F51-5234-4112-9959-9A8BA0269EF9}" type="slidenum">
              <a:rPr lang="en-US" altLang="zh-CN" sz="1000">
                <a:solidFill>
                  <a:srgbClr val="FFFFFF"/>
                </a:solidFill>
              </a:rPr>
              <a:pPr algn="r"/>
              <a:t>40</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107527" name="TextBox 5"/>
          <p:cNvSpPr txBox="1">
            <a:spLocks noChangeArrowheads="1"/>
          </p:cNvSpPr>
          <p:nvPr/>
        </p:nvSpPr>
        <p:spPr bwMode="auto">
          <a:xfrm>
            <a:off x="642910" y="3071811"/>
            <a:ext cx="2416922" cy="46166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spAutoFit/>
          </a:bodyPr>
          <a:lstStyle/>
          <a:p>
            <a:pPr>
              <a:defRPr/>
            </a:pPr>
            <a:r>
              <a:rPr lang="en-US" altLang="zh-CN" sz="2400" b="1" dirty="0"/>
              <a:t>●</a:t>
            </a:r>
            <a:r>
              <a:rPr lang="zh-CN" altLang="zh-CN" sz="2400" b="1" dirty="0"/>
              <a:t>安全</a:t>
            </a:r>
            <a:r>
              <a:rPr lang="zh-CN" altLang="zh-CN" sz="2400" b="1" dirty="0"/>
              <a:t>审查内</a:t>
            </a:r>
            <a:r>
              <a:rPr lang="zh-CN" altLang="zh-CN" sz="2400" b="1" dirty="0"/>
              <a:t>容</a:t>
            </a:r>
            <a:endParaRPr lang="zh-CN" altLang="zh-CN" sz="2400" dirty="0"/>
          </a:p>
        </p:txBody>
      </p:sp>
      <p:sp>
        <p:nvSpPr>
          <p:cNvPr id="9" name="TextBox 8"/>
          <p:cNvSpPr txBox="1"/>
          <p:nvPr/>
        </p:nvSpPr>
        <p:spPr>
          <a:xfrm>
            <a:off x="701808" y="3933056"/>
            <a:ext cx="2286016" cy="40011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zh-CN" altLang="en-US" sz="2000" dirty="0"/>
              <a:t>建 设项目安全审查</a:t>
            </a:r>
            <a:endParaRPr lang="zh-CN" altLang="en-US" sz="2000" dirty="0"/>
          </a:p>
        </p:txBody>
      </p:sp>
      <p:sp>
        <p:nvSpPr>
          <p:cNvPr id="10" name="TextBox 9"/>
          <p:cNvSpPr txBox="1"/>
          <p:nvPr/>
        </p:nvSpPr>
        <p:spPr>
          <a:xfrm>
            <a:off x="3714744" y="3643314"/>
            <a:ext cx="1785950" cy="40011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zh-CN" altLang="en-US" sz="2000" dirty="0"/>
              <a:t>安全条件审查</a:t>
            </a:r>
            <a:endParaRPr lang="zh-CN" altLang="en-US" sz="2000" dirty="0"/>
          </a:p>
        </p:txBody>
      </p:sp>
      <p:sp>
        <p:nvSpPr>
          <p:cNvPr id="11" name="TextBox 10"/>
          <p:cNvSpPr txBox="1"/>
          <p:nvPr/>
        </p:nvSpPr>
        <p:spPr>
          <a:xfrm>
            <a:off x="3643306" y="4274114"/>
            <a:ext cx="2357454" cy="40011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zh-CN" altLang="en-US" sz="2000" dirty="0"/>
              <a:t>安全设施设计审查</a:t>
            </a:r>
            <a:endParaRPr lang="zh-CN" altLang="en-US" sz="2000" dirty="0"/>
          </a:p>
        </p:txBody>
      </p:sp>
      <p:sp>
        <p:nvSpPr>
          <p:cNvPr id="12" name="TextBox 11"/>
          <p:cNvSpPr txBox="1"/>
          <p:nvPr/>
        </p:nvSpPr>
        <p:spPr>
          <a:xfrm>
            <a:off x="6643702" y="3792684"/>
            <a:ext cx="2320786" cy="707886"/>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defRPr/>
            </a:pPr>
            <a:r>
              <a:rPr lang="zh-CN" altLang="en-US" sz="2000" dirty="0"/>
              <a:t>由建设单位申请，</a:t>
            </a:r>
            <a:endParaRPr lang="en-US" altLang="zh-CN" sz="2000" dirty="0"/>
          </a:p>
          <a:p>
            <a:pPr>
              <a:defRPr/>
            </a:pPr>
            <a:r>
              <a:rPr lang="zh-CN" altLang="en-US" sz="2000" dirty="0">
                <a:solidFill>
                  <a:srgbClr val="FF0000"/>
                </a:solidFill>
              </a:rPr>
              <a:t>安全监管部门</a:t>
            </a:r>
            <a:r>
              <a:rPr lang="zh-CN" altLang="en-US" sz="2000" dirty="0"/>
              <a:t>审查</a:t>
            </a:r>
            <a:endParaRPr lang="zh-CN" altLang="en-US" sz="2000" dirty="0"/>
          </a:p>
        </p:txBody>
      </p:sp>
      <p:sp>
        <p:nvSpPr>
          <p:cNvPr id="13" name="TextBox 12"/>
          <p:cNvSpPr txBox="1"/>
          <p:nvPr/>
        </p:nvSpPr>
        <p:spPr>
          <a:xfrm>
            <a:off x="714348" y="5500702"/>
            <a:ext cx="2286016" cy="40011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zh-CN" altLang="en-US" sz="2000" dirty="0"/>
              <a:t>建设项目竣工验收</a:t>
            </a:r>
            <a:endParaRPr lang="zh-CN" altLang="en-US" sz="2000" dirty="0"/>
          </a:p>
        </p:txBody>
      </p:sp>
      <p:sp>
        <p:nvSpPr>
          <p:cNvPr id="14" name="TextBox 13"/>
          <p:cNvSpPr txBox="1"/>
          <p:nvPr/>
        </p:nvSpPr>
        <p:spPr>
          <a:xfrm>
            <a:off x="4499992" y="5517232"/>
            <a:ext cx="3000396" cy="40011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defRPr/>
            </a:pPr>
            <a:r>
              <a:rPr lang="zh-CN" altLang="en-US" sz="2000" dirty="0"/>
              <a:t>由</a:t>
            </a:r>
            <a:r>
              <a:rPr lang="zh-CN" altLang="en-US" sz="2000" dirty="0">
                <a:solidFill>
                  <a:srgbClr val="FF0000"/>
                </a:solidFill>
              </a:rPr>
              <a:t>建设单位负责</a:t>
            </a:r>
            <a:r>
              <a:rPr lang="zh-CN" altLang="en-US" sz="2000" dirty="0"/>
              <a:t>组织实施</a:t>
            </a:r>
            <a:endParaRPr lang="zh-CN" altLang="en-US" sz="2000" dirty="0"/>
          </a:p>
        </p:txBody>
      </p:sp>
      <p:sp>
        <p:nvSpPr>
          <p:cNvPr id="15" name="左大括号 14"/>
          <p:cNvSpPr/>
          <p:nvPr/>
        </p:nvSpPr>
        <p:spPr>
          <a:xfrm>
            <a:off x="3135313" y="3857625"/>
            <a:ext cx="428625" cy="642938"/>
          </a:xfrm>
          <a:prstGeom prst="leftBrace">
            <a:avLst/>
          </a:prstGeom>
        </p:spPr>
        <p:style>
          <a:lnRef idx="3">
            <a:schemeClr val="accent4"/>
          </a:lnRef>
          <a:fillRef idx="0">
            <a:schemeClr val="accent4"/>
          </a:fillRef>
          <a:effectRef idx="2">
            <a:schemeClr val="accent4"/>
          </a:effectRef>
          <a:fontRef idx="minor">
            <a:schemeClr val="tx1"/>
          </a:fontRef>
        </p:style>
        <p:txBody>
          <a:bodyPr anchor="ctr"/>
          <a:lstStyle/>
          <a:p>
            <a:pPr algn="ctr">
              <a:defRPr/>
            </a:pPr>
            <a:endParaRPr lang="zh-CN" altLang="en-US"/>
          </a:p>
        </p:txBody>
      </p:sp>
      <p:sp>
        <p:nvSpPr>
          <p:cNvPr id="16" name="右箭头 15"/>
          <p:cNvSpPr/>
          <p:nvPr/>
        </p:nvSpPr>
        <p:spPr>
          <a:xfrm>
            <a:off x="5786446" y="4000504"/>
            <a:ext cx="857256" cy="214314"/>
          </a:xfrm>
          <a:prstGeom prst="rightArrow">
            <a:avLst/>
          </a:prstGeom>
          <a:solidFill>
            <a:schemeClr val="accent4"/>
          </a:solidFill>
          <a:effectLst>
            <a:glow rad="63500">
              <a:schemeClr val="accent1">
                <a:satMod val="175000"/>
                <a:alpha val="40000"/>
              </a:schemeClr>
            </a:glo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a:p>
        </p:txBody>
      </p:sp>
      <p:sp>
        <p:nvSpPr>
          <p:cNvPr id="17" name="右箭头 16"/>
          <p:cNvSpPr/>
          <p:nvPr/>
        </p:nvSpPr>
        <p:spPr>
          <a:xfrm>
            <a:off x="3571868" y="5572140"/>
            <a:ext cx="857256" cy="214314"/>
          </a:xfrm>
          <a:prstGeom prst="rightArrow">
            <a:avLst/>
          </a:prstGeom>
          <a:solidFill>
            <a:schemeClr val="accent4"/>
          </a:solidFill>
          <a:effectLst>
            <a:glow rad="63500">
              <a:schemeClr val="accent1">
                <a:satMod val="175000"/>
                <a:alpha val="40000"/>
              </a:schemeClr>
            </a:glo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a:p>
        </p:txBody>
      </p:sp>
      <p:sp>
        <p:nvSpPr>
          <p:cNvPr id="18" name="TextBox 17"/>
          <p:cNvSpPr txBox="1"/>
          <p:nvPr/>
        </p:nvSpPr>
        <p:spPr>
          <a:xfrm>
            <a:off x="714348" y="4886278"/>
            <a:ext cx="2857520" cy="40011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zh-CN" altLang="en-US" sz="2000" dirty="0"/>
              <a:t>建设项目试生产（使用）</a:t>
            </a:r>
            <a:endParaRPr lang="zh-CN" altLang="en-US" sz="2000" dirty="0"/>
          </a:p>
        </p:txBody>
      </p:sp>
      <p:sp>
        <p:nvSpPr>
          <p:cNvPr id="19" name="TextBox 18"/>
          <p:cNvSpPr txBox="1"/>
          <p:nvPr/>
        </p:nvSpPr>
        <p:spPr>
          <a:xfrm>
            <a:off x="4499992" y="4869160"/>
            <a:ext cx="3000396" cy="40011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defRPr/>
            </a:pPr>
            <a:r>
              <a:rPr lang="zh-CN" altLang="en-US" sz="2000" dirty="0"/>
              <a:t>由</a:t>
            </a:r>
            <a:r>
              <a:rPr lang="zh-CN" altLang="en-US" sz="2000" dirty="0">
                <a:solidFill>
                  <a:srgbClr val="FF0000"/>
                </a:solidFill>
              </a:rPr>
              <a:t>建设单位负责</a:t>
            </a:r>
            <a:r>
              <a:rPr lang="zh-CN" altLang="en-US" sz="2000" dirty="0"/>
              <a:t>组织实施</a:t>
            </a:r>
            <a:endParaRPr lang="zh-CN" altLang="en-US" sz="2000" dirty="0"/>
          </a:p>
        </p:txBody>
      </p:sp>
      <p:sp>
        <p:nvSpPr>
          <p:cNvPr id="20" name="右箭头 19"/>
          <p:cNvSpPr/>
          <p:nvPr/>
        </p:nvSpPr>
        <p:spPr>
          <a:xfrm>
            <a:off x="3571868" y="4957716"/>
            <a:ext cx="857256" cy="214314"/>
          </a:xfrm>
          <a:prstGeom prst="rightArrow">
            <a:avLst/>
          </a:prstGeom>
          <a:solidFill>
            <a:schemeClr val="accent4"/>
          </a:solidFill>
          <a:effectLst>
            <a:glow rad="63500">
              <a:schemeClr val="accent1">
                <a:satMod val="175000"/>
                <a:alpha val="40000"/>
              </a:schemeClr>
            </a:glo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zh-CN" altLang="en-US"/>
          </a:p>
        </p:txBody>
      </p:sp>
      <p:sp>
        <p:nvSpPr>
          <p:cNvPr id="22"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
        <p:nvSpPr>
          <p:cNvPr id="87085" name="Text Box 8"/>
          <p:cNvSpPr txBox="1">
            <a:spLocks noChangeArrowheads="1"/>
          </p:cNvSpPr>
          <p:nvPr/>
        </p:nvSpPr>
        <p:spPr bwMode="auto">
          <a:xfrm>
            <a:off x="1042988" y="2060575"/>
            <a:ext cx="7345362" cy="892175"/>
          </a:xfrm>
          <a:prstGeom prst="rect">
            <a:avLst/>
          </a:prstGeom>
          <a:noFill/>
          <a:ln w="9525">
            <a:noFill/>
            <a:miter lim="800000"/>
            <a:headEnd/>
            <a:tailEnd/>
          </a:ln>
        </p:spPr>
        <p:txBody>
          <a:bodyPr>
            <a:spAutoFit/>
          </a:bodyPr>
          <a:lstStyle/>
          <a:p>
            <a:r>
              <a:rPr lang="en-US" altLang="zh-CN" sz="2800" b="1"/>
              <a:t>★ </a:t>
            </a:r>
            <a:r>
              <a:rPr lang="zh-CN" altLang="zh-CN" sz="2800" b="1"/>
              <a:t>《危险化学品建设项目安全监督管理办法》</a:t>
            </a:r>
            <a:endParaRPr lang="zh-CN" altLang="zh-CN" sz="2800"/>
          </a:p>
          <a:p>
            <a:pPr algn="ctr"/>
            <a:r>
              <a:rPr lang="zh-CN" altLang="zh-CN" sz="2400" b="1"/>
              <a:t>（国家安全监管总局令第</a:t>
            </a:r>
            <a:r>
              <a:rPr lang="en-US" altLang="zh-CN" sz="2400" b="1"/>
              <a:t>45</a:t>
            </a:r>
            <a:r>
              <a:rPr lang="zh-CN" altLang="zh-CN" sz="2400" b="1"/>
              <a:t>号）</a:t>
            </a:r>
            <a:endParaRPr lang="zh-CN" altLang="zh-CN" sz="240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cTn>
                              </p:par>
                              <p:par>
                                <p:cTn id="18" presetID="5" presetClass="entr" presetSubtype="1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checkerboard(across)">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box(in)">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blinds(horizontal)">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checkerboard(across)">
                                      <p:cBhvr>
                                        <p:cTn id="35" dur="500"/>
                                        <p:tgtEl>
                                          <p:spTgt spid="18"/>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checkerboard(across)">
                                      <p:cBhvr>
                                        <p:cTn id="40" dur="500"/>
                                        <p:tgtEl>
                                          <p:spTgt spid="20"/>
                                        </p:tgtEl>
                                      </p:cBhvr>
                                    </p:animEffect>
                                  </p:childTnLst>
                                </p:cTn>
                              </p:par>
                              <p:par>
                                <p:cTn id="41" presetID="5" presetClass="entr" presetSubtype="10" fill="hold"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checkerboard(across)">
                                      <p:cBhvr>
                                        <p:cTn id="43" dur="500"/>
                                        <p:tgtEl>
                                          <p:spTgt spid="19"/>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checkerboard(across)">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checkerboard(across)">
                                      <p:cBhvr>
                                        <p:cTn id="53" dur="500"/>
                                        <p:tgtEl>
                                          <p:spTgt spid="17"/>
                                        </p:tgtEl>
                                      </p:cBhvr>
                                    </p:animEffect>
                                  </p:childTnLst>
                                </p:cTn>
                              </p:par>
                              <p:par>
                                <p:cTn id="54" presetID="5" presetClass="entr" presetSubtype="10" fill="hold" nodeType="with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checkerboard(across)">
                                      <p:cBhvr>
                                        <p:cTn id="5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110C74DB-A1CD-42F6-9C35-2F661A5D9C62}" type="slidenum">
              <a:rPr lang="en-US" altLang="zh-CN" sz="1000">
                <a:solidFill>
                  <a:srgbClr val="FFFFFF"/>
                </a:solidFill>
              </a:rPr>
              <a:pPr algn="r"/>
              <a:t>41</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89093" name="TextBox 5"/>
          <p:cNvSpPr txBox="1">
            <a:spLocks noChangeArrowheads="1"/>
          </p:cNvSpPr>
          <p:nvPr/>
        </p:nvSpPr>
        <p:spPr bwMode="auto">
          <a:xfrm>
            <a:off x="214313" y="3500438"/>
            <a:ext cx="1549400" cy="400050"/>
          </a:xfrm>
          <a:prstGeom prst="rect">
            <a:avLst/>
          </a:prstGeom>
          <a:noFill/>
          <a:ln w="9525">
            <a:noFill/>
            <a:miter lim="800000"/>
            <a:headEnd/>
            <a:tailEnd/>
          </a:ln>
        </p:spPr>
        <p:txBody>
          <a:bodyPr>
            <a:spAutoFit/>
          </a:bodyPr>
          <a:lstStyle/>
          <a:p>
            <a:r>
              <a:rPr lang="zh-CN" altLang="en-US" sz="2000"/>
              <a:t>申办流程：</a:t>
            </a:r>
            <a:endParaRPr lang="zh-CN" altLang="zh-CN"/>
          </a:p>
        </p:txBody>
      </p:sp>
      <p:sp>
        <p:nvSpPr>
          <p:cNvPr id="9" name="TextBox 8"/>
          <p:cNvSpPr txBox="1"/>
          <p:nvPr/>
        </p:nvSpPr>
        <p:spPr>
          <a:xfrm>
            <a:off x="500034" y="2857496"/>
            <a:ext cx="2428892" cy="46166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altLang="zh-CN" sz="2400" b="1" dirty="0"/>
              <a:t>★</a:t>
            </a:r>
            <a:r>
              <a:rPr lang="zh-CN" altLang="zh-CN" sz="2400" b="1" dirty="0"/>
              <a:t>安全条件审查</a:t>
            </a:r>
            <a:endParaRPr lang="zh-CN" altLang="zh-CN" sz="2400" dirty="0"/>
          </a:p>
        </p:txBody>
      </p:sp>
      <p:sp>
        <p:nvSpPr>
          <p:cNvPr id="8" name="TextBox 7"/>
          <p:cNvSpPr txBox="1"/>
          <p:nvPr/>
        </p:nvSpPr>
        <p:spPr>
          <a:xfrm>
            <a:off x="142875" y="4559300"/>
            <a:ext cx="1714500"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申请</a:t>
            </a:r>
            <a:endParaRPr lang="en-US" altLang="zh-CN" sz="2000" dirty="0"/>
          </a:p>
          <a:p>
            <a:pPr>
              <a:defRPr/>
            </a:pPr>
            <a:r>
              <a:rPr lang="zh-CN" altLang="en-US" sz="1600" dirty="0"/>
              <a:t>（网上办事大厅）</a:t>
            </a:r>
            <a:endParaRPr lang="zh-CN" altLang="en-US" sz="1600" dirty="0"/>
          </a:p>
        </p:txBody>
      </p:sp>
      <p:sp>
        <p:nvSpPr>
          <p:cNvPr id="10" name="TextBox 9"/>
          <p:cNvSpPr txBox="1"/>
          <p:nvPr/>
        </p:nvSpPr>
        <p:spPr>
          <a:xfrm>
            <a:off x="2428875" y="4559300"/>
            <a:ext cx="1500188"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受理</a:t>
            </a:r>
            <a:endParaRPr lang="en-US" altLang="zh-CN" sz="2000" dirty="0"/>
          </a:p>
          <a:p>
            <a:pPr>
              <a:defRPr/>
            </a:pPr>
            <a:r>
              <a:rPr lang="zh-CN" altLang="en-US" sz="1600" dirty="0"/>
              <a:t>（区安监窗口）</a:t>
            </a:r>
            <a:endParaRPr lang="zh-CN" altLang="en-US" sz="1600" dirty="0"/>
          </a:p>
        </p:txBody>
      </p:sp>
      <p:sp>
        <p:nvSpPr>
          <p:cNvPr id="12" name="TextBox 11"/>
          <p:cNvSpPr txBox="1"/>
          <p:nvPr/>
        </p:nvSpPr>
        <p:spPr>
          <a:xfrm>
            <a:off x="4643438" y="4559300"/>
            <a:ext cx="1285875"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审批</a:t>
            </a:r>
            <a:endParaRPr lang="en-US" altLang="zh-CN" sz="2000" dirty="0"/>
          </a:p>
          <a:p>
            <a:pPr>
              <a:defRPr/>
            </a:pPr>
            <a:r>
              <a:rPr lang="zh-CN" altLang="en-US" sz="1600" dirty="0">
                <a:solidFill>
                  <a:srgbClr val="FF0000"/>
                </a:solidFill>
              </a:rPr>
              <a:t>（市安监局）</a:t>
            </a:r>
            <a:endParaRPr lang="zh-CN" altLang="en-US" sz="1600" dirty="0">
              <a:solidFill>
                <a:srgbClr val="FF0000"/>
              </a:solidFill>
            </a:endParaRPr>
          </a:p>
        </p:txBody>
      </p:sp>
      <p:sp>
        <p:nvSpPr>
          <p:cNvPr id="13" name="TextBox 12"/>
          <p:cNvSpPr txBox="1"/>
          <p:nvPr/>
        </p:nvSpPr>
        <p:spPr>
          <a:xfrm>
            <a:off x="6858000" y="3987800"/>
            <a:ext cx="2286000" cy="369888"/>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defRPr/>
            </a:pPr>
            <a:r>
              <a:rPr lang="zh-CN" altLang="en-US" dirty="0"/>
              <a:t>安全条件审查意见书</a:t>
            </a:r>
            <a:endParaRPr lang="zh-CN" altLang="en-US" dirty="0"/>
          </a:p>
        </p:txBody>
      </p:sp>
      <p:sp>
        <p:nvSpPr>
          <p:cNvPr id="14" name="TextBox 13"/>
          <p:cNvSpPr txBox="1"/>
          <p:nvPr/>
        </p:nvSpPr>
        <p:spPr>
          <a:xfrm>
            <a:off x="6929438" y="5202238"/>
            <a:ext cx="1857375" cy="369887"/>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defRPr/>
            </a:pPr>
            <a:r>
              <a:rPr lang="zh-CN" altLang="en-US" dirty="0"/>
              <a:t>不予通过意见书</a:t>
            </a:r>
            <a:endParaRPr lang="zh-CN" altLang="en-US" dirty="0"/>
          </a:p>
        </p:txBody>
      </p:sp>
      <p:sp>
        <p:nvSpPr>
          <p:cNvPr id="15" name="右箭头 14"/>
          <p:cNvSpPr/>
          <p:nvPr/>
        </p:nvSpPr>
        <p:spPr>
          <a:xfrm>
            <a:off x="1857375" y="4773613"/>
            <a:ext cx="500063"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sp>
        <p:nvSpPr>
          <p:cNvPr id="16" name="右箭头 15"/>
          <p:cNvSpPr/>
          <p:nvPr/>
        </p:nvSpPr>
        <p:spPr>
          <a:xfrm>
            <a:off x="4071938" y="4773613"/>
            <a:ext cx="500062"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cxnSp>
        <p:nvCxnSpPr>
          <p:cNvPr id="19" name="直接箭头连接符 18"/>
          <p:cNvCxnSpPr/>
          <p:nvPr/>
        </p:nvCxnSpPr>
        <p:spPr>
          <a:xfrm flipV="1">
            <a:off x="6000750" y="4344988"/>
            <a:ext cx="785813" cy="3571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直接箭头连接符 20"/>
          <p:cNvCxnSpPr/>
          <p:nvPr/>
        </p:nvCxnSpPr>
        <p:spPr>
          <a:xfrm>
            <a:off x="6000750" y="5059363"/>
            <a:ext cx="785813" cy="2444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4" name="TextBox 23"/>
          <p:cNvSpPr txBox="1">
            <a:spLocks noChangeArrowheads="1"/>
          </p:cNvSpPr>
          <p:nvPr/>
        </p:nvSpPr>
        <p:spPr bwMode="auto">
          <a:xfrm>
            <a:off x="5929313" y="4202113"/>
            <a:ext cx="714375" cy="339725"/>
          </a:xfrm>
          <a:prstGeom prst="rect">
            <a:avLst/>
          </a:prstGeom>
          <a:noFill/>
          <a:ln w="9525">
            <a:noFill/>
            <a:miter lim="800000"/>
            <a:headEnd/>
            <a:tailEnd/>
          </a:ln>
        </p:spPr>
        <p:txBody>
          <a:bodyPr>
            <a:spAutoFit/>
          </a:bodyPr>
          <a:lstStyle/>
          <a:p>
            <a:r>
              <a:rPr lang="zh-CN" altLang="en-US" sz="1600"/>
              <a:t>通过</a:t>
            </a:r>
          </a:p>
        </p:txBody>
      </p:sp>
      <p:sp>
        <p:nvSpPr>
          <p:cNvPr id="25" name="TextBox 24"/>
          <p:cNvSpPr txBox="1">
            <a:spLocks noChangeArrowheads="1"/>
          </p:cNvSpPr>
          <p:nvPr/>
        </p:nvSpPr>
        <p:spPr bwMode="auto">
          <a:xfrm>
            <a:off x="5857875" y="5221288"/>
            <a:ext cx="847725" cy="338137"/>
          </a:xfrm>
          <a:prstGeom prst="rect">
            <a:avLst/>
          </a:prstGeom>
          <a:noFill/>
          <a:ln w="9525">
            <a:noFill/>
            <a:miter lim="800000"/>
            <a:headEnd/>
            <a:tailEnd/>
          </a:ln>
        </p:spPr>
        <p:txBody>
          <a:bodyPr>
            <a:spAutoFit/>
          </a:bodyPr>
          <a:lstStyle/>
          <a:p>
            <a:r>
              <a:rPr lang="zh-CN" altLang="en-US" sz="1600"/>
              <a:t>不通过</a:t>
            </a:r>
          </a:p>
        </p:txBody>
      </p:sp>
      <p:sp>
        <p:nvSpPr>
          <p:cNvPr id="20"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
        <p:nvSpPr>
          <p:cNvPr id="89111" name="Text Box 8"/>
          <p:cNvSpPr txBox="1">
            <a:spLocks noChangeArrowheads="1"/>
          </p:cNvSpPr>
          <p:nvPr/>
        </p:nvSpPr>
        <p:spPr bwMode="auto">
          <a:xfrm>
            <a:off x="1042988" y="2060575"/>
            <a:ext cx="7345362" cy="892175"/>
          </a:xfrm>
          <a:prstGeom prst="rect">
            <a:avLst/>
          </a:prstGeom>
          <a:noFill/>
          <a:ln w="9525">
            <a:noFill/>
            <a:miter lim="800000"/>
            <a:headEnd/>
            <a:tailEnd/>
          </a:ln>
        </p:spPr>
        <p:txBody>
          <a:bodyPr>
            <a:spAutoFit/>
          </a:bodyPr>
          <a:lstStyle/>
          <a:p>
            <a:r>
              <a:rPr lang="en-US" altLang="zh-CN" sz="2800" b="1"/>
              <a:t>★ </a:t>
            </a:r>
            <a:r>
              <a:rPr lang="zh-CN" altLang="zh-CN" sz="2800" b="1"/>
              <a:t>《危险化学品建设项目安全监督管理办法》</a:t>
            </a:r>
            <a:endParaRPr lang="zh-CN" altLang="zh-CN" sz="2800"/>
          </a:p>
          <a:p>
            <a:pPr algn="ctr"/>
            <a:r>
              <a:rPr lang="zh-CN" altLang="zh-CN" sz="2400" b="1"/>
              <a:t>（国家安全监管总局令第</a:t>
            </a:r>
            <a:r>
              <a:rPr lang="en-US" altLang="zh-CN" sz="2400" b="1"/>
              <a:t>45</a:t>
            </a:r>
            <a:r>
              <a:rPr lang="zh-CN" altLang="zh-CN" sz="2400" b="1"/>
              <a:t>号）</a:t>
            </a:r>
            <a:endParaRPr lang="zh-CN" altLang="zh-CN" sz="240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heckerboard(across)">
                                      <p:cBhvr>
                                        <p:cTn id="12" dur="500"/>
                                        <p:tgtEl>
                                          <p:spTgt spid="15"/>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checkerboard(across)">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checkerboard(across)">
                                      <p:cBhvr>
                                        <p:cTn id="20" dur="500"/>
                                        <p:tgtEl>
                                          <p:spTgt spid="16"/>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checkerboard(across)">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checkerboard(across)">
                                      <p:cBhvr>
                                        <p:cTn id="28" dur="500"/>
                                        <p:tgtEl>
                                          <p:spTgt spid="24"/>
                                        </p:tgtEl>
                                      </p:cBhvr>
                                    </p:animEffect>
                                  </p:childTnLst>
                                </p:cTn>
                              </p:par>
                              <p:par>
                                <p:cTn id="29" presetID="5" presetClass="entr" presetSubtype="10"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checkerboard(across)">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checkerboard(across)">
                                      <p:cBhvr>
                                        <p:cTn id="36" dur="5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checkerboard(across)">
                                      <p:cBhvr>
                                        <p:cTn id="41" dur="500"/>
                                        <p:tgtEl>
                                          <p:spTgt spid="25"/>
                                        </p:tgtEl>
                                      </p:cBhvr>
                                    </p:animEffect>
                                  </p:childTnLst>
                                </p:cTn>
                              </p:par>
                              <p:par>
                                <p:cTn id="42" presetID="5" presetClass="entr" presetSubtype="10" fill="hold" nodeType="with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checkerboard(across)">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checkerboard(across)">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2" grpId="0" animBg="1"/>
      <p:bldP spid="13" grpId="0" animBg="1"/>
      <p:bldP spid="14" grpId="0" animBg="1"/>
      <p:bldP spid="15" grpId="0" animBg="1"/>
      <p:bldP spid="16" grpId="0" animBg="1"/>
      <p:bldP spid="24" grpId="0"/>
      <p:bldP spid="2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94D52670-365D-47A8-B414-D8A07A6F305E}" type="slidenum">
              <a:rPr lang="en-US" altLang="zh-CN" sz="1000">
                <a:solidFill>
                  <a:srgbClr val="FFFFFF"/>
                </a:solidFill>
              </a:rPr>
              <a:pPr algn="r"/>
              <a:t>42</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91141" name="TextBox 5"/>
          <p:cNvSpPr txBox="1">
            <a:spLocks noChangeArrowheads="1"/>
          </p:cNvSpPr>
          <p:nvPr/>
        </p:nvSpPr>
        <p:spPr bwMode="auto">
          <a:xfrm>
            <a:off x="214313" y="3340100"/>
            <a:ext cx="8715375" cy="3232150"/>
          </a:xfrm>
          <a:prstGeom prst="rect">
            <a:avLst/>
          </a:prstGeom>
          <a:noFill/>
          <a:ln w="9525">
            <a:noFill/>
            <a:miter lim="800000"/>
            <a:headEnd/>
            <a:tailEnd/>
          </a:ln>
        </p:spPr>
        <p:txBody>
          <a:bodyPr>
            <a:spAutoFit/>
          </a:bodyPr>
          <a:lstStyle/>
          <a:p>
            <a:r>
              <a:rPr lang="zh-CN" altLang="zh-CN" sz="2400" b="1">
                <a:solidFill>
                  <a:srgbClr val="FF0000"/>
                </a:solidFill>
              </a:rPr>
              <a:t>申请材料</a:t>
            </a:r>
          </a:p>
          <a:p>
            <a:r>
              <a:rPr lang="en-US" altLang="zh-CN" sz="2000" b="1"/>
              <a:t>1.</a:t>
            </a:r>
            <a:r>
              <a:rPr lang="zh-CN" altLang="zh-CN" sz="2000" b="1"/>
              <a:t>建设项目安全条件审查申请书及文件；</a:t>
            </a:r>
          </a:p>
          <a:p>
            <a:endParaRPr lang="en-US" altLang="zh-CN" sz="2000" b="1"/>
          </a:p>
          <a:p>
            <a:r>
              <a:rPr lang="en-US" altLang="zh-CN" sz="2000" b="1"/>
              <a:t>2.</a:t>
            </a:r>
            <a:r>
              <a:rPr lang="zh-CN" altLang="zh-CN" sz="2000" b="1"/>
              <a:t>建设项目安全评价报告；</a:t>
            </a:r>
            <a:r>
              <a:rPr lang="en-US" altLang="zh-CN" sz="2000" b="1"/>
              <a:t>(</a:t>
            </a:r>
            <a:r>
              <a:rPr lang="zh-CN" altLang="en-US" sz="2000" b="1">
                <a:solidFill>
                  <a:srgbClr val="FF0000"/>
                </a:solidFill>
              </a:rPr>
              <a:t>取消了：安全条件论证报告</a:t>
            </a:r>
            <a:r>
              <a:rPr lang="en-US" altLang="zh-CN" sz="2000" b="1"/>
              <a:t>)</a:t>
            </a:r>
            <a:endParaRPr lang="zh-CN" altLang="zh-CN" sz="2000" b="1"/>
          </a:p>
          <a:p>
            <a:endParaRPr lang="en-US" altLang="zh-CN" sz="2000" b="1"/>
          </a:p>
          <a:p>
            <a:r>
              <a:rPr lang="en-US" altLang="zh-CN" sz="2000" b="1"/>
              <a:t>3.</a:t>
            </a:r>
            <a:r>
              <a:rPr lang="zh-CN" altLang="zh-CN" sz="2000" b="1"/>
              <a:t>建设项目批准、核准或者备案文件和规划相关文件（复制件）；</a:t>
            </a:r>
          </a:p>
          <a:p>
            <a:endParaRPr lang="en-US" altLang="zh-CN" sz="2000" b="1"/>
          </a:p>
          <a:p>
            <a:r>
              <a:rPr lang="en-US" altLang="zh-CN" sz="2000" b="1"/>
              <a:t>4.</a:t>
            </a:r>
            <a:r>
              <a:rPr lang="zh-CN" altLang="zh-CN" sz="2000" b="1"/>
              <a:t>工商行政管理部门颁发的企业营业执照或者企业名称预先核准通知书（复制件）。</a:t>
            </a:r>
          </a:p>
          <a:p>
            <a:r>
              <a:rPr lang="en-US" altLang="zh-CN" sz="2000" b="1"/>
              <a:t> </a:t>
            </a:r>
            <a:endParaRPr lang="zh-CN" altLang="zh-CN" sz="2000" b="1"/>
          </a:p>
        </p:txBody>
      </p:sp>
      <p:sp>
        <p:nvSpPr>
          <p:cNvPr id="9" name="TextBox 8"/>
          <p:cNvSpPr txBox="1"/>
          <p:nvPr/>
        </p:nvSpPr>
        <p:spPr>
          <a:xfrm>
            <a:off x="500034" y="2857496"/>
            <a:ext cx="2428892" cy="46166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altLang="zh-CN" sz="2400" b="1" dirty="0"/>
              <a:t>★</a:t>
            </a:r>
            <a:r>
              <a:rPr lang="zh-CN" altLang="zh-CN" sz="2400" b="1" dirty="0"/>
              <a:t>安全条件审查</a:t>
            </a:r>
            <a:endParaRPr lang="zh-CN" altLang="zh-CN" sz="2400" dirty="0"/>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
        <p:nvSpPr>
          <p:cNvPr id="91148" name="Text Box 8"/>
          <p:cNvSpPr txBox="1">
            <a:spLocks noChangeArrowheads="1"/>
          </p:cNvSpPr>
          <p:nvPr/>
        </p:nvSpPr>
        <p:spPr bwMode="auto">
          <a:xfrm>
            <a:off x="1042988" y="2060575"/>
            <a:ext cx="7345362" cy="892175"/>
          </a:xfrm>
          <a:prstGeom prst="rect">
            <a:avLst/>
          </a:prstGeom>
          <a:noFill/>
          <a:ln w="9525">
            <a:noFill/>
            <a:miter lim="800000"/>
            <a:headEnd/>
            <a:tailEnd/>
          </a:ln>
        </p:spPr>
        <p:txBody>
          <a:bodyPr>
            <a:spAutoFit/>
          </a:bodyPr>
          <a:lstStyle/>
          <a:p>
            <a:r>
              <a:rPr lang="en-US" altLang="zh-CN" sz="2800" b="1"/>
              <a:t>★ </a:t>
            </a:r>
            <a:r>
              <a:rPr lang="zh-CN" altLang="zh-CN" sz="2800" b="1"/>
              <a:t>《危险化学品建设项目安全监督管理办法》</a:t>
            </a:r>
            <a:endParaRPr lang="zh-CN" altLang="zh-CN" sz="2800"/>
          </a:p>
          <a:p>
            <a:pPr algn="ctr"/>
            <a:r>
              <a:rPr lang="zh-CN" altLang="zh-CN" sz="2400" b="1"/>
              <a:t>（国家安全监管总局令第</a:t>
            </a:r>
            <a:r>
              <a:rPr lang="en-US" altLang="zh-CN" sz="2400" b="1"/>
              <a:t>45</a:t>
            </a:r>
            <a:r>
              <a:rPr lang="zh-CN" altLang="zh-CN" sz="2400" b="1"/>
              <a:t>号）</a:t>
            </a:r>
            <a:endParaRPr lang="zh-CN" altLang="zh-CN" sz="2400"/>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F9E81CBF-3F69-46FC-8403-9292D89F9550}" type="slidenum">
              <a:rPr lang="en-US" altLang="zh-CN" sz="1000">
                <a:solidFill>
                  <a:srgbClr val="FFFFFF"/>
                </a:solidFill>
              </a:rPr>
              <a:pPr algn="r"/>
              <a:t>43</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9" name="TextBox 8"/>
          <p:cNvSpPr txBox="1"/>
          <p:nvPr/>
        </p:nvSpPr>
        <p:spPr>
          <a:xfrm>
            <a:off x="500034" y="2857496"/>
            <a:ext cx="3357586" cy="46166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altLang="zh-CN" sz="2400" b="1" dirty="0"/>
              <a:t>★</a:t>
            </a:r>
            <a:r>
              <a:rPr lang="zh-CN" altLang="zh-CN" sz="2400" b="1" dirty="0"/>
              <a:t>安全</a:t>
            </a:r>
            <a:r>
              <a:rPr lang="zh-CN" altLang="en-US" sz="2400" b="1" dirty="0"/>
              <a:t>设施设计</a:t>
            </a:r>
            <a:r>
              <a:rPr lang="zh-CN" altLang="zh-CN" sz="2400" b="1" dirty="0"/>
              <a:t>审查</a:t>
            </a:r>
            <a:endParaRPr lang="zh-CN" altLang="zh-CN" sz="2400" dirty="0"/>
          </a:p>
        </p:txBody>
      </p:sp>
      <p:sp>
        <p:nvSpPr>
          <p:cNvPr id="11" name="TextBox 10"/>
          <p:cNvSpPr txBox="1"/>
          <p:nvPr/>
        </p:nvSpPr>
        <p:spPr>
          <a:xfrm>
            <a:off x="142875" y="4559300"/>
            <a:ext cx="1714500"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申请</a:t>
            </a:r>
            <a:endParaRPr lang="en-US" altLang="zh-CN" sz="2000" dirty="0"/>
          </a:p>
          <a:p>
            <a:pPr>
              <a:defRPr/>
            </a:pPr>
            <a:r>
              <a:rPr lang="zh-CN" altLang="en-US" sz="1600" dirty="0"/>
              <a:t>（网上办事大厅）</a:t>
            </a:r>
            <a:endParaRPr lang="zh-CN" altLang="en-US" sz="1600" dirty="0"/>
          </a:p>
        </p:txBody>
      </p:sp>
      <p:sp>
        <p:nvSpPr>
          <p:cNvPr id="12" name="TextBox 11"/>
          <p:cNvSpPr txBox="1"/>
          <p:nvPr/>
        </p:nvSpPr>
        <p:spPr>
          <a:xfrm>
            <a:off x="2428875" y="4559300"/>
            <a:ext cx="1500188"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受理         </a:t>
            </a:r>
            <a:endParaRPr lang="en-US" altLang="zh-CN" sz="2000" dirty="0"/>
          </a:p>
          <a:p>
            <a:pPr>
              <a:defRPr/>
            </a:pPr>
            <a:r>
              <a:rPr lang="zh-CN" altLang="en-US" sz="1600" dirty="0"/>
              <a:t>（区安监窗口）</a:t>
            </a:r>
            <a:endParaRPr lang="zh-CN" altLang="en-US" sz="1600" dirty="0"/>
          </a:p>
        </p:txBody>
      </p:sp>
      <p:sp>
        <p:nvSpPr>
          <p:cNvPr id="13" name="TextBox 12"/>
          <p:cNvSpPr txBox="1"/>
          <p:nvPr/>
        </p:nvSpPr>
        <p:spPr>
          <a:xfrm>
            <a:off x="4643438" y="4559300"/>
            <a:ext cx="1285875"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审批</a:t>
            </a:r>
            <a:endParaRPr lang="en-US" altLang="zh-CN" sz="2000" dirty="0"/>
          </a:p>
          <a:p>
            <a:pPr>
              <a:defRPr/>
            </a:pPr>
            <a:r>
              <a:rPr lang="zh-CN" altLang="en-US" sz="1600" dirty="0"/>
              <a:t>（</a:t>
            </a:r>
            <a:r>
              <a:rPr lang="zh-CN" altLang="en-US" sz="1600" dirty="0">
                <a:solidFill>
                  <a:srgbClr val="FF0000"/>
                </a:solidFill>
              </a:rPr>
              <a:t>区安监局</a:t>
            </a:r>
            <a:r>
              <a:rPr lang="zh-CN" altLang="en-US" sz="1600" dirty="0"/>
              <a:t>）</a:t>
            </a:r>
            <a:endParaRPr lang="zh-CN" altLang="en-US" sz="1600" dirty="0"/>
          </a:p>
        </p:txBody>
      </p:sp>
      <p:sp>
        <p:nvSpPr>
          <p:cNvPr id="14" name="TextBox 13"/>
          <p:cNvSpPr txBox="1"/>
          <p:nvPr/>
        </p:nvSpPr>
        <p:spPr>
          <a:xfrm>
            <a:off x="6858000" y="3987800"/>
            <a:ext cx="2106613"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defRPr/>
            </a:pPr>
            <a:r>
              <a:rPr lang="zh-CN" altLang="en-US" dirty="0"/>
              <a:t>安全设施设计审查</a:t>
            </a:r>
            <a:endParaRPr lang="en-US" altLang="zh-CN" dirty="0"/>
          </a:p>
          <a:p>
            <a:pPr>
              <a:defRPr/>
            </a:pPr>
            <a:r>
              <a:rPr lang="zh-CN" altLang="en-US" dirty="0"/>
              <a:t>意见书</a:t>
            </a:r>
            <a:endParaRPr lang="zh-CN" altLang="en-US" dirty="0"/>
          </a:p>
        </p:txBody>
      </p:sp>
      <p:sp>
        <p:nvSpPr>
          <p:cNvPr id="15" name="TextBox 14"/>
          <p:cNvSpPr txBox="1"/>
          <p:nvPr/>
        </p:nvSpPr>
        <p:spPr>
          <a:xfrm>
            <a:off x="6929438" y="5202238"/>
            <a:ext cx="1857375" cy="369887"/>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defRPr/>
            </a:pPr>
            <a:r>
              <a:rPr lang="zh-CN" altLang="en-US" dirty="0"/>
              <a:t>不予通过意见书</a:t>
            </a:r>
            <a:endParaRPr lang="zh-CN" altLang="en-US" dirty="0"/>
          </a:p>
        </p:txBody>
      </p:sp>
      <p:sp>
        <p:nvSpPr>
          <p:cNvPr id="16" name="右箭头 15"/>
          <p:cNvSpPr/>
          <p:nvPr/>
        </p:nvSpPr>
        <p:spPr>
          <a:xfrm>
            <a:off x="1857375" y="4773613"/>
            <a:ext cx="500063"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altLang="zh-CN" dirty="0"/>
              <a:t> </a:t>
            </a:r>
            <a:endParaRPr lang="zh-CN" altLang="en-US" dirty="0"/>
          </a:p>
        </p:txBody>
      </p:sp>
      <p:sp>
        <p:nvSpPr>
          <p:cNvPr id="17" name="右箭头 16"/>
          <p:cNvSpPr/>
          <p:nvPr/>
        </p:nvSpPr>
        <p:spPr>
          <a:xfrm>
            <a:off x="4071938" y="4773613"/>
            <a:ext cx="500062"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cxnSp>
        <p:nvCxnSpPr>
          <p:cNvPr id="18" name="直接箭头连接符 17"/>
          <p:cNvCxnSpPr/>
          <p:nvPr/>
        </p:nvCxnSpPr>
        <p:spPr>
          <a:xfrm flipV="1">
            <a:off x="6000750" y="4344988"/>
            <a:ext cx="785813" cy="3571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直接箭头连接符 18"/>
          <p:cNvCxnSpPr/>
          <p:nvPr/>
        </p:nvCxnSpPr>
        <p:spPr>
          <a:xfrm>
            <a:off x="6000750" y="5059363"/>
            <a:ext cx="785813" cy="2444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0" name="TextBox 19"/>
          <p:cNvSpPr txBox="1">
            <a:spLocks noChangeArrowheads="1"/>
          </p:cNvSpPr>
          <p:nvPr/>
        </p:nvSpPr>
        <p:spPr bwMode="auto">
          <a:xfrm>
            <a:off x="5929313" y="4202113"/>
            <a:ext cx="714375" cy="339725"/>
          </a:xfrm>
          <a:prstGeom prst="rect">
            <a:avLst/>
          </a:prstGeom>
          <a:noFill/>
          <a:ln w="9525">
            <a:noFill/>
            <a:miter lim="800000"/>
            <a:headEnd/>
            <a:tailEnd/>
          </a:ln>
        </p:spPr>
        <p:txBody>
          <a:bodyPr>
            <a:spAutoFit/>
          </a:bodyPr>
          <a:lstStyle/>
          <a:p>
            <a:r>
              <a:rPr lang="zh-CN" altLang="en-US" sz="1600"/>
              <a:t>通过</a:t>
            </a:r>
          </a:p>
        </p:txBody>
      </p:sp>
      <p:sp>
        <p:nvSpPr>
          <p:cNvPr id="21" name="TextBox 20"/>
          <p:cNvSpPr txBox="1">
            <a:spLocks noChangeArrowheads="1"/>
          </p:cNvSpPr>
          <p:nvPr/>
        </p:nvSpPr>
        <p:spPr bwMode="auto">
          <a:xfrm>
            <a:off x="5857875" y="5221288"/>
            <a:ext cx="847725" cy="338137"/>
          </a:xfrm>
          <a:prstGeom prst="rect">
            <a:avLst/>
          </a:prstGeom>
          <a:noFill/>
          <a:ln w="9525">
            <a:noFill/>
            <a:miter lim="800000"/>
            <a:headEnd/>
            <a:tailEnd/>
          </a:ln>
        </p:spPr>
        <p:txBody>
          <a:bodyPr>
            <a:spAutoFit/>
          </a:bodyPr>
          <a:lstStyle/>
          <a:p>
            <a:r>
              <a:rPr lang="zh-CN" altLang="en-US" sz="1600"/>
              <a:t>不通过</a:t>
            </a:r>
          </a:p>
        </p:txBody>
      </p:sp>
      <p:sp>
        <p:nvSpPr>
          <p:cNvPr id="93203" name="TextBox 5"/>
          <p:cNvSpPr txBox="1">
            <a:spLocks noChangeArrowheads="1"/>
          </p:cNvSpPr>
          <p:nvPr/>
        </p:nvSpPr>
        <p:spPr bwMode="auto">
          <a:xfrm>
            <a:off x="214313" y="3500438"/>
            <a:ext cx="1357312" cy="400050"/>
          </a:xfrm>
          <a:prstGeom prst="rect">
            <a:avLst/>
          </a:prstGeom>
          <a:noFill/>
          <a:ln w="9525">
            <a:noFill/>
            <a:miter lim="800000"/>
            <a:headEnd/>
            <a:tailEnd/>
          </a:ln>
        </p:spPr>
        <p:txBody>
          <a:bodyPr>
            <a:spAutoFit/>
          </a:bodyPr>
          <a:lstStyle/>
          <a:p>
            <a:r>
              <a:rPr lang="zh-CN" altLang="en-US" sz="2000"/>
              <a:t>申办流程：</a:t>
            </a:r>
            <a:endParaRPr lang="zh-CN" altLang="zh-CN"/>
          </a:p>
        </p:txBody>
      </p:sp>
      <p:sp>
        <p:nvSpPr>
          <p:cNvPr id="23"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
        <p:nvSpPr>
          <p:cNvPr id="93207" name="Text Box 8"/>
          <p:cNvSpPr txBox="1">
            <a:spLocks noChangeArrowheads="1"/>
          </p:cNvSpPr>
          <p:nvPr/>
        </p:nvSpPr>
        <p:spPr bwMode="auto">
          <a:xfrm>
            <a:off x="1042988" y="2060575"/>
            <a:ext cx="7345362" cy="892175"/>
          </a:xfrm>
          <a:prstGeom prst="rect">
            <a:avLst/>
          </a:prstGeom>
          <a:noFill/>
          <a:ln w="9525">
            <a:noFill/>
            <a:miter lim="800000"/>
            <a:headEnd/>
            <a:tailEnd/>
          </a:ln>
        </p:spPr>
        <p:txBody>
          <a:bodyPr>
            <a:spAutoFit/>
          </a:bodyPr>
          <a:lstStyle/>
          <a:p>
            <a:r>
              <a:rPr lang="en-US" altLang="zh-CN" sz="2800" b="1"/>
              <a:t>★ </a:t>
            </a:r>
            <a:r>
              <a:rPr lang="zh-CN" altLang="zh-CN" sz="2800" b="1"/>
              <a:t>《危险化学品建设项目安全监督管理办法》</a:t>
            </a:r>
            <a:endParaRPr lang="zh-CN" altLang="zh-CN" sz="2800"/>
          </a:p>
          <a:p>
            <a:pPr algn="ctr"/>
            <a:r>
              <a:rPr lang="zh-CN" altLang="zh-CN" sz="2400" b="1"/>
              <a:t>（国家安全监管总局令第</a:t>
            </a:r>
            <a:r>
              <a:rPr lang="en-US" altLang="zh-CN" sz="2400" b="1"/>
              <a:t>45</a:t>
            </a:r>
            <a:r>
              <a:rPr lang="zh-CN" altLang="zh-CN" sz="2400" b="1"/>
              <a:t>号）</a:t>
            </a:r>
            <a:endParaRPr lang="zh-CN" altLang="zh-CN" sz="240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heckerboard(across)">
                                      <p:cBhvr>
                                        <p:cTn id="12" dur="500"/>
                                        <p:tgtEl>
                                          <p:spTgt spid="12"/>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checkerboard(across)">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checkerboard(across)">
                                      <p:cBhvr>
                                        <p:cTn id="20" dur="500"/>
                                        <p:tgtEl>
                                          <p:spTgt spid="17"/>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checkerboard(across)">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checkerboard(across)">
                                      <p:cBhvr>
                                        <p:cTn id="28" dur="500"/>
                                        <p:tgtEl>
                                          <p:spTgt spid="20"/>
                                        </p:tgtEl>
                                      </p:cBhvr>
                                    </p:animEffect>
                                  </p:childTnLst>
                                </p:cTn>
                              </p:par>
                              <p:par>
                                <p:cTn id="29" presetID="5" presetClass="entr" presetSubtype="10"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checkerboard(across)">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checkerboard(across)">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checkerboard(across)">
                                      <p:cBhvr>
                                        <p:cTn id="41" dur="500"/>
                                        <p:tgtEl>
                                          <p:spTgt spid="21"/>
                                        </p:tgtEl>
                                      </p:cBhvr>
                                    </p:animEffect>
                                  </p:childTnLst>
                                </p:cTn>
                              </p:par>
                              <p:par>
                                <p:cTn id="42" presetID="5" presetClass="entr" presetSubtype="10" fill="hold" nodeType="with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checkerboard(across)">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checkerboard(across)">
                                      <p:cBhvr>
                                        <p:cTn id="4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20" grpId="0"/>
      <p:bldP spid="2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9404B090-EF14-4D0C-A4BC-17AF6267A118}" type="slidenum">
              <a:rPr lang="en-US" altLang="zh-CN" sz="1000">
                <a:solidFill>
                  <a:srgbClr val="FFFFFF"/>
                </a:solidFill>
              </a:rPr>
              <a:pPr algn="r"/>
              <a:t>44</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95237" name="TextBox 5"/>
          <p:cNvSpPr txBox="1">
            <a:spLocks noChangeArrowheads="1"/>
          </p:cNvSpPr>
          <p:nvPr/>
        </p:nvSpPr>
        <p:spPr bwMode="auto">
          <a:xfrm>
            <a:off x="714375" y="3392488"/>
            <a:ext cx="7786688" cy="2308225"/>
          </a:xfrm>
          <a:prstGeom prst="rect">
            <a:avLst/>
          </a:prstGeom>
          <a:noFill/>
          <a:ln w="9525">
            <a:noFill/>
            <a:miter lim="800000"/>
            <a:headEnd/>
            <a:tailEnd/>
          </a:ln>
        </p:spPr>
        <p:txBody>
          <a:bodyPr>
            <a:spAutoFit/>
          </a:bodyPr>
          <a:lstStyle/>
          <a:p>
            <a:r>
              <a:rPr lang="zh-CN" altLang="zh-CN" sz="2400" b="1">
                <a:solidFill>
                  <a:srgbClr val="FF0000"/>
                </a:solidFill>
              </a:rPr>
              <a:t>申请材料</a:t>
            </a:r>
          </a:p>
          <a:p>
            <a:r>
              <a:rPr lang="en-US" altLang="zh-CN" sz="2400" b="1"/>
              <a:t>1.</a:t>
            </a:r>
            <a:r>
              <a:rPr lang="zh-CN" altLang="zh-CN" sz="2400" b="1"/>
              <a:t>建设项目安全设施设计审查申请书及文件；</a:t>
            </a:r>
          </a:p>
          <a:p>
            <a:endParaRPr lang="en-US" altLang="zh-CN" sz="2400" b="1"/>
          </a:p>
          <a:p>
            <a:r>
              <a:rPr lang="en-US" altLang="zh-CN" sz="2400" b="1"/>
              <a:t>2.</a:t>
            </a:r>
            <a:r>
              <a:rPr lang="zh-CN" altLang="zh-CN" sz="2400" b="1"/>
              <a:t>设计单位的设计资质证明文件（复制件）；</a:t>
            </a:r>
          </a:p>
          <a:p>
            <a:endParaRPr lang="en-US" altLang="zh-CN" sz="2400" b="1"/>
          </a:p>
          <a:p>
            <a:r>
              <a:rPr lang="en-US" altLang="zh-CN" sz="2400" b="1"/>
              <a:t>3.</a:t>
            </a:r>
            <a:r>
              <a:rPr lang="zh-CN" altLang="zh-CN" sz="2400" b="1"/>
              <a:t>建设项目安全设施设计专篇。</a:t>
            </a:r>
          </a:p>
        </p:txBody>
      </p:sp>
      <p:sp>
        <p:nvSpPr>
          <p:cNvPr id="9" name="TextBox 8"/>
          <p:cNvSpPr txBox="1"/>
          <p:nvPr/>
        </p:nvSpPr>
        <p:spPr>
          <a:xfrm>
            <a:off x="500034" y="2857496"/>
            <a:ext cx="3357586" cy="46166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altLang="zh-CN" sz="2400" b="1" dirty="0"/>
              <a:t>★</a:t>
            </a:r>
            <a:r>
              <a:rPr lang="zh-CN" altLang="zh-CN" sz="2400" b="1" dirty="0"/>
              <a:t>安全</a:t>
            </a:r>
            <a:r>
              <a:rPr lang="zh-CN" altLang="en-US" sz="2400" b="1" dirty="0"/>
              <a:t>设施设计</a:t>
            </a:r>
            <a:r>
              <a:rPr lang="zh-CN" altLang="zh-CN" sz="2400" b="1" dirty="0"/>
              <a:t>审查</a:t>
            </a:r>
            <a:endParaRPr lang="zh-CN" altLang="zh-CN" sz="2400" dirty="0"/>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
        <p:nvSpPr>
          <p:cNvPr id="95244" name="Text Box 8"/>
          <p:cNvSpPr txBox="1">
            <a:spLocks noChangeArrowheads="1"/>
          </p:cNvSpPr>
          <p:nvPr/>
        </p:nvSpPr>
        <p:spPr bwMode="auto">
          <a:xfrm>
            <a:off x="1042988" y="2060575"/>
            <a:ext cx="7345362" cy="892175"/>
          </a:xfrm>
          <a:prstGeom prst="rect">
            <a:avLst/>
          </a:prstGeom>
          <a:noFill/>
          <a:ln w="9525">
            <a:noFill/>
            <a:miter lim="800000"/>
            <a:headEnd/>
            <a:tailEnd/>
          </a:ln>
        </p:spPr>
        <p:txBody>
          <a:bodyPr>
            <a:spAutoFit/>
          </a:bodyPr>
          <a:lstStyle/>
          <a:p>
            <a:r>
              <a:rPr lang="en-US" altLang="zh-CN" sz="2800" b="1"/>
              <a:t>★ </a:t>
            </a:r>
            <a:r>
              <a:rPr lang="zh-CN" altLang="zh-CN" sz="2800" b="1"/>
              <a:t>《危险化学品建设项目安全监督管理办法》</a:t>
            </a:r>
            <a:endParaRPr lang="zh-CN" altLang="zh-CN" sz="2800"/>
          </a:p>
          <a:p>
            <a:pPr algn="ctr"/>
            <a:r>
              <a:rPr lang="zh-CN" altLang="zh-CN" sz="2400" b="1"/>
              <a:t>（国家安全监管总局令第</a:t>
            </a:r>
            <a:r>
              <a:rPr lang="en-US" altLang="zh-CN" sz="2400" b="1"/>
              <a:t>45</a:t>
            </a:r>
            <a:r>
              <a:rPr lang="zh-CN" altLang="zh-CN" sz="2400" b="1"/>
              <a:t>号）</a:t>
            </a:r>
            <a:endParaRPr lang="zh-CN" altLang="zh-CN" sz="2400"/>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形标注 21"/>
          <p:cNvSpPr/>
          <p:nvPr/>
        </p:nvSpPr>
        <p:spPr>
          <a:xfrm>
            <a:off x="5357818" y="3286124"/>
            <a:ext cx="2428892" cy="928694"/>
          </a:xfrm>
          <a:prstGeom prst="wedgeEllipseCallout">
            <a:avLst>
              <a:gd name="adj1" fmla="val -32770"/>
              <a:gd name="adj2" fmla="val 73307"/>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zh-CN" altLang="en-US"/>
          </a:p>
        </p:txBody>
      </p:sp>
      <p:sp>
        <p:nvSpPr>
          <p:cNvPr id="97284"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F6DC0EFF-40BA-46AE-B44C-73C86BA3D261}" type="slidenum">
              <a:rPr lang="en-US" altLang="zh-CN" sz="1000">
                <a:solidFill>
                  <a:srgbClr val="FFFFFF"/>
                </a:solidFill>
              </a:rPr>
              <a:pPr algn="r"/>
              <a:t>45</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113671" name="TextBox 5"/>
          <p:cNvSpPr txBox="1">
            <a:spLocks noChangeArrowheads="1"/>
          </p:cNvSpPr>
          <p:nvPr/>
        </p:nvSpPr>
        <p:spPr bwMode="auto">
          <a:xfrm>
            <a:off x="428625" y="3370263"/>
            <a:ext cx="1428750" cy="400050"/>
          </a:xfrm>
          <a:prstGeom prst="rect">
            <a:avLst/>
          </a:prstGeom>
          <a:noFill/>
          <a:ln w="9525">
            <a:noFill/>
            <a:miter lim="800000"/>
            <a:headEnd/>
            <a:tailEnd/>
          </a:ln>
        </p:spPr>
        <p:txBody>
          <a:bodyPr>
            <a:spAutoFit/>
          </a:bodyPr>
          <a:lstStyle/>
          <a:p>
            <a:pPr>
              <a:defRPr/>
            </a:pPr>
            <a:r>
              <a:rPr lang="zh-CN" altLang="en-US" sz="2000" b="1" dirty="0">
                <a:effectLst>
                  <a:outerShdw blurRad="38100" dist="38100" dir="2700000" algn="tl">
                    <a:srgbClr val="000000">
                      <a:alpha val="43137"/>
                    </a:srgbClr>
                  </a:outerShdw>
                </a:effectLst>
              </a:rPr>
              <a:t>基本流程：</a:t>
            </a:r>
            <a:endParaRPr lang="zh-CN" altLang="zh-CN" sz="2000" b="1" dirty="0">
              <a:effectLst>
                <a:outerShdw blurRad="38100" dist="38100" dir="2700000" algn="tl">
                  <a:srgbClr val="000000">
                    <a:alpha val="43137"/>
                  </a:srgbClr>
                </a:outerShdw>
              </a:effectLst>
            </a:endParaRPr>
          </a:p>
        </p:txBody>
      </p:sp>
      <p:sp>
        <p:nvSpPr>
          <p:cNvPr id="9" name="TextBox 8"/>
          <p:cNvSpPr txBox="1"/>
          <p:nvPr/>
        </p:nvSpPr>
        <p:spPr>
          <a:xfrm>
            <a:off x="500034" y="2857496"/>
            <a:ext cx="2428892" cy="46166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altLang="zh-CN" sz="2400" b="1" dirty="0"/>
              <a:t>★</a:t>
            </a:r>
            <a:r>
              <a:rPr lang="zh-CN" altLang="en-US" sz="2400" b="1" dirty="0"/>
              <a:t>试生产（使用）</a:t>
            </a:r>
            <a:endParaRPr lang="zh-CN" altLang="zh-CN" sz="2400" dirty="0"/>
          </a:p>
        </p:txBody>
      </p:sp>
      <p:sp>
        <p:nvSpPr>
          <p:cNvPr id="12" name="TextBox 11"/>
          <p:cNvSpPr txBox="1"/>
          <p:nvPr/>
        </p:nvSpPr>
        <p:spPr>
          <a:xfrm>
            <a:off x="285750" y="4425950"/>
            <a:ext cx="1357313"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dirty="0"/>
              <a:t>制定</a:t>
            </a:r>
            <a:endParaRPr lang="en-US" altLang="zh-CN" dirty="0"/>
          </a:p>
          <a:p>
            <a:pPr algn="ctr">
              <a:defRPr/>
            </a:pPr>
            <a:r>
              <a:rPr lang="zh-CN" altLang="en-US" dirty="0"/>
              <a:t>试生产方案</a:t>
            </a:r>
            <a:endParaRPr lang="zh-CN" altLang="en-US" dirty="0"/>
          </a:p>
        </p:txBody>
      </p:sp>
      <p:sp>
        <p:nvSpPr>
          <p:cNvPr id="13" name="TextBox 12"/>
          <p:cNvSpPr txBox="1"/>
          <p:nvPr/>
        </p:nvSpPr>
        <p:spPr>
          <a:xfrm>
            <a:off x="2428875" y="4425950"/>
            <a:ext cx="1714500"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dirty="0"/>
              <a:t>对试生产方案进行审查</a:t>
            </a:r>
            <a:endParaRPr lang="en-US" altLang="zh-CN" dirty="0"/>
          </a:p>
        </p:txBody>
      </p:sp>
      <p:sp>
        <p:nvSpPr>
          <p:cNvPr id="14" name="TextBox 13"/>
          <p:cNvSpPr txBox="1"/>
          <p:nvPr/>
        </p:nvSpPr>
        <p:spPr>
          <a:xfrm>
            <a:off x="4929188" y="4425950"/>
            <a:ext cx="1571625"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dirty="0"/>
              <a:t>组织</a:t>
            </a:r>
            <a:endParaRPr lang="en-US" altLang="zh-CN" dirty="0"/>
          </a:p>
          <a:p>
            <a:pPr algn="ctr">
              <a:defRPr/>
            </a:pPr>
            <a:r>
              <a:rPr lang="zh-CN" altLang="en-US" dirty="0"/>
              <a:t>开展试生产</a:t>
            </a:r>
            <a:endParaRPr lang="zh-CN" altLang="en-US" dirty="0"/>
          </a:p>
        </p:txBody>
      </p:sp>
      <p:sp>
        <p:nvSpPr>
          <p:cNvPr id="15" name="右箭头 14"/>
          <p:cNvSpPr/>
          <p:nvPr/>
        </p:nvSpPr>
        <p:spPr>
          <a:xfrm>
            <a:off x="1785938" y="4640263"/>
            <a:ext cx="500062"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sp>
        <p:nvSpPr>
          <p:cNvPr id="16" name="右箭头 15"/>
          <p:cNvSpPr/>
          <p:nvPr/>
        </p:nvSpPr>
        <p:spPr>
          <a:xfrm>
            <a:off x="4286250" y="4640263"/>
            <a:ext cx="500063"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sp>
        <p:nvSpPr>
          <p:cNvPr id="17" name="TextBox 16"/>
          <p:cNvSpPr txBox="1"/>
          <p:nvPr/>
        </p:nvSpPr>
        <p:spPr>
          <a:xfrm>
            <a:off x="7215188" y="4425950"/>
            <a:ext cx="1571625"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dirty="0"/>
              <a:t>试生产情况总结报告</a:t>
            </a:r>
            <a:endParaRPr lang="zh-CN" altLang="en-US" dirty="0"/>
          </a:p>
        </p:txBody>
      </p:sp>
      <p:sp>
        <p:nvSpPr>
          <p:cNvPr id="18" name="右箭头 17"/>
          <p:cNvSpPr/>
          <p:nvPr/>
        </p:nvSpPr>
        <p:spPr>
          <a:xfrm>
            <a:off x="6643688" y="4640263"/>
            <a:ext cx="500062"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sp>
        <p:nvSpPr>
          <p:cNvPr id="97299" name="TextBox 19"/>
          <p:cNvSpPr txBox="1">
            <a:spLocks noChangeArrowheads="1"/>
          </p:cNvSpPr>
          <p:nvPr/>
        </p:nvSpPr>
        <p:spPr bwMode="auto">
          <a:xfrm>
            <a:off x="357188" y="3929063"/>
            <a:ext cx="1714500" cy="369887"/>
          </a:xfrm>
          <a:prstGeom prst="rect">
            <a:avLst/>
          </a:prstGeom>
          <a:noFill/>
          <a:ln w="9525">
            <a:noFill/>
            <a:miter lim="800000"/>
            <a:headEnd/>
            <a:tailEnd/>
          </a:ln>
        </p:spPr>
        <p:txBody>
          <a:bodyPr>
            <a:spAutoFit/>
          </a:bodyPr>
          <a:lstStyle/>
          <a:p>
            <a:r>
              <a:rPr lang="zh-CN" altLang="en-US" b="1">
                <a:solidFill>
                  <a:srgbClr val="FF0000"/>
                </a:solidFill>
              </a:rPr>
              <a:t>建设单位</a:t>
            </a:r>
            <a:r>
              <a:rPr lang="zh-CN" altLang="en-US"/>
              <a:t>负责</a:t>
            </a:r>
          </a:p>
        </p:txBody>
      </p:sp>
      <p:sp>
        <p:nvSpPr>
          <p:cNvPr id="21" name="TextBox 20"/>
          <p:cNvSpPr txBox="1"/>
          <p:nvPr/>
        </p:nvSpPr>
        <p:spPr>
          <a:xfrm>
            <a:off x="5715008" y="3500438"/>
            <a:ext cx="1714512" cy="523220"/>
          </a:xfrm>
          <a:prstGeom prst="rect">
            <a:avLst/>
          </a:prstGeom>
          <a:ln>
            <a:noFill/>
          </a:ln>
        </p:spPr>
        <p:style>
          <a:lnRef idx="1">
            <a:schemeClr val="accent5"/>
          </a:lnRef>
          <a:fillRef idx="2">
            <a:schemeClr val="accent5"/>
          </a:fillRef>
          <a:effectRef idx="1">
            <a:schemeClr val="accent5"/>
          </a:effectRef>
          <a:fontRef idx="minor">
            <a:schemeClr val="dk1"/>
          </a:fontRef>
        </p:style>
        <p:txBody>
          <a:bodyPr>
            <a:spAutoFit/>
          </a:bodyPr>
          <a:lstStyle/>
          <a:p>
            <a:pPr>
              <a:defRPr/>
            </a:pPr>
            <a:r>
              <a:rPr lang="zh-CN" altLang="en-US" sz="1400" u="sng" dirty="0">
                <a:solidFill>
                  <a:srgbClr val="000066"/>
                </a:solidFill>
              </a:rPr>
              <a:t>期限：</a:t>
            </a:r>
            <a:r>
              <a:rPr lang="zh-CN" altLang="zh-CN" sz="1400" u="sng" dirty="0">
                <a:solidFill>
                  <a:srgbClr val="000066"/>
                </a:solidFill>
              </a:rPr>
              <a:t>不少于３０日，不超过１年</a:t>
            </a:r>
            <a:endParaRPr lang="zh-CN" altLang="en-US" sz="1400" dirty="0">
              <a:solidFill>
                <a:srgbClr val="000066"/>
              </a:solidFill>
            </a:endParaRPr>
          </a:p>
        </p:txBody>
      </p:sp>
      <p:sp>
        <p:nvSpPr>
          <p:cNvPr id="24" name="矩形 23"/>
          <p:cNvSpPr>
            <a:spLocks noChangeArrowheads="1"/>
          </p:cNvSpPr>
          <p:nvPr/>
        </p:nvSpPr>
        <p:spPr bwMode="auto">
          <a:xfrm>
            <a:off x="250825" y="5715000"/>
            <a:ext cx="8713788" cy="400050"/>
          </a:xfrm>
          <a:prstGeom prst="rect">
            <a:avLst/>
          </a:prstGeom>
          <a:noFill/>
          <a:ln w="9525">
            <a:noFill/>
            <a:miter lim="800000"/>
            <a:headEnd/>
            <a:tailEnd/>
          </a:ln>
        </p:spPr>
        <p:txBody>
          <a:bodyPr>
            <a:spAutoFit/>
          </a:bodyPr>
          <a:lstStyle/>
          <a:p>
            <a:r>
              <a:rPr lang="zh-CN" altLang="en-US" sz="2000" b="1" u="sng">
                <a:solidFill>
                  <a:srgbClr val="C00000"/>
                </a:solidFill>
              </a:rPr>
              <a:t>★建设单位应将所有的试生产（使用）方案、专家审查及相关资料归档保存。</a:t>
            </a:r>
            <a:endParaRPr lang="zh-CN" altLang="zh-CN" sz="2000"/>
          </a:p>
        </p:txBody>
      </p:sp>
      <p:sp>
        <p:nvSpPr>
          <p:cNvPr id="19"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
        <p:nvSpPr>
          <p:cNvPr id="97307" name="Text Box 8"/>
          <p:cNvSpPr txBox="1">
            <a:spLocks noChangeArrowheads="1"/>
          </p:cNvSpPr>
          <p:nvPr/>
        </p:nvSpPr>
        <p:spPr bwMode="auto">
          <a:xfrm>
            <a:off x="1042988" y="2060575"/>
            <a:ext cx="7345362" cy="892175"/>
          </a:xfrm>
          <a:prstGeom prst="rect">
            <a:avLst/>
          </a:prstGeom>
          <a:noFill/>
          <a:ln w="9525">
            <a:noFill/>
            <a:miter lim="800000"/>
            <a:headEnd/>
            <a:tailEnd/>
          </a:ln>
        </p:spPr>
        <p:txBody>
          <a:bodyPr>
            <a:spAutoFit/>
          </a:bodyPr>
          <a:lstStyle/>
          <a:p>
            <a:r>
              <a:rPr lang="en-US" altLang="zh-CN" sz="2800" b="1"/>
              <a:t>★ </a:t>
            </a:r>
            <a:r>
              <a:rPr lang="zh-CN" altLang="zh-CN" sz="2800" b="1"/>
              <a:t>《危险化学品建设项目安全监督管理办法》</a:t>
            </a:r>
            <a:endParaRPr lang="zh-CN" altLang="zh-CN" sz="2800"/>
          </a:p>
          <a:p>
            <a:pPr algn="ctr"/>
            <a:r>
              <a:rPr lang="zh-CN" altLang="zh-CN" sz="2400" b="1"/>
              <a:t>（国家安全监管总局令第</a:t>
            </a:r>
            <a:r>
              <a:rPr lang="en-US" altLang="zh-CN" sz="2400" b="1"/>
              <a:t>45</a:t>
            </a:r>
            <a:r>
              <a:rPr lang="zh-CN" altLang="zh-CN" sz="2400" b="1"/>
              <a:t>号）</a:t>
            </a:r>
            <a:endParaRPr lang="zh-CN" altLang="zh-CN" sz="240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heckerboard(across)">
                                      <p:cBhvr>
                                        <p:cTn id="12" dur="500"/>
                                        <p:tgtEl>
                                          <p:spTgt spid="15"/>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checkerboard(across)">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checkerboard(across)">
                                      <p:cBhvr>
                                        <p:cTn id="20" dur="500"/>
                                        <p:tgtEl>
                                          <p:spTgt spid="16"/>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checkerboard(across)">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blinds(horizontal)">
                                      <p:cBhvr>
                                        <p:cTn id="28" dur="500"/>
                                        <p:tgtEl>
                                          <p:spTgt spid="21"/>
                                        </p:tgtEl>
                                      </p:cBhvr>
                                    </p:animEffect>
                                  </p:childTnLst>
                                </p:cTn>
                              </p:par>
                              <p:par>
                                <p:cTn id="29" presetID="3" presetClass="entr" presetSubtype="10"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blinds(horizontal)">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checkerboard(across)">
                                      <p:cBhvr>
                                        <p:cTn id="36" dur="500"/>
                                        <p:tgtEl>
                                          <p:spTgt spid="18"/>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checkerboard(across)">
                                      <p:cBhvr>
                                        <p:cTn id="39" dur="500"/>
                                        <p:tgtEl>
                                          <p:spTgt spid="17"/>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4"/>
                                        </p:tgtEl>
                                        <p:attrNameLst>
                                          <p:attrName>style.visibility</p:attrName>
                                        </p:attrNameLst>
                                      </p:cBhvr>
                                      <p:to>
                                        <p:strVal val="visible"/>
                                      </p:to>
                                    </p:set>
                                    <p:anim calcmode="lin" valueType="num">
                                      <p:cBhvr additive="base">
                                        <p:cTn id="44" dur="500" fill="hold"/>
                                        <p:tgtEl>
                                          <p:spTgt spid="24"/>
                                        </p:tgtEl>
                                        <p:attrNameLst>
                                          <p:attrName>ppt_x</p:attrName>
                                        </p:attrNameLst>
                                      </p:cBhvr>
                                      <p:tavLst>
                                        <p:tav tm="0">
                                          <p:val>
                                            <p:strVal val="#ppt_x"/>
                                          </p:val>
                                        </p:tav>
                                        <p:tav tm="100000">
                                          <p:val>
                                            <p:strVal val="#ppt_x"/>
                                          </p:val>
                                        </p:tav>
                                      </p:tavLst>
                                    </p:anim>
                                    <p:anim calcmode="lin" valueType="num">
                                      <p:cBhvr additive="base">
                                        <p:cTn id="45"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2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0B2191E0-321B-4A5E-BFDC-0A95E98D52E8}" type="slidenum">
              <a:rPr lang="en-US" altLang="zh-CN" sz="1000">
                <a:solidFill>
                  <a:srgbClr val="FFFFFF"/>
                </a:solidFill>
              </a:rPr>
              <a:pPr algn="r"/>
              <a:t>46</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6" name="TextBox 5"/>
          <p:cNvSpPr txBox="1"/>
          <p:nvPr/>
        </p:nvSpPr>
        <p:spPr>
          <a:xfrm>
            <a:off x="642938" y="3500438"/>
            <a:ext cx="7715250" cy="2524125"/>
          </a:xfrm>
          <a:prstGeom prst="rect">
            <a:avLst/>
          </a:prstGeom>
          <a:noFill/>
        </p:spPr>
        <p:txBody>
          <a:bodyPr>
            <a:spAutoFit/>
          </a:bodyPr>
          <a:lstStyle/>
          <a:p>
            <a:pPr>
              <a:defRPr/>
            </a:pPr>
            <a:r>
              <a:rPr lang="zh-CN" altLang="zh-CN" sz="2000" u="sng" dirty="0">
                <a:effectLst>
                  <a:outerShdw blurRad="38100" dist="38100" dir="2700000" algn="tl">
                    <a:srgbClr val="000000">
                      <a:alpha val="43137"/>
                    </a:srgbClr>
                  </a:outerShdw>
                </a:effectLst>
                <a:ea typeface="宋体" pitchFamily="2" charset="-122"/>
              </a:rPr>
              <a:t>建</a:t>
            </a:r>
            <a:r>
              <a:rPr lang="zh-CN" altLang="zh-CN" sz="2000" u="sng" dirty="0">
                <a:effectLst>
                  <a:outerShdw blurRad="38100" dist="38100" dir="2700000" algn="tl">
                    <a:srgbClr val="000000">
                      <a:alpha val="43137"/>
                    </a:srgbClr>
                  </a:outerShdw>
                </a:effectLst>
                <a:ea typeface="宋体" pitchFamily="2" charset="-122"/>
              </a:rPr>
              <a:t>设项目</a:t>
            </a:r>
            <a:r>
              <a:rPr lang="zh-CN" altLang="zh-CN" sz="2000" dirty="0">
                <a:ea typeface="宋体" pitchFamily="2" charset="-122"/>
              </a:rPr>
              <a:t>投入生产和使用前，</a:t>
            </a:r>
            <a:r>
              <a:rPr lang="zh-CN" altLang="zh-CN" sz="2000" dirty="0">
                <a:solidFill>
                  <a:srgbClr val="FF0000"/>
                </a:solidFill>
                <a:ea typeface="宋体" pitchFamily="2" charset="-122"/>
              </a:rPr>
              <a:t>建设单位</a:t>
            </a:r>
            <a:r>
              <a:rPr lang="zh-CN" altLang="zh-CN" sz="2000" dirty="0">
                <a:ea typeface="宋体" pitchFamily="2" charset="-122"/>
              </a:rPr>
              <a:t>应当组织人员进行安全设施竣工验收，作出建设项目安全设施竣工验收是否通过的结论</a:t>
            </a:r>
            <a:r>
              <a:rPr lang="zh-CN" altLang="zh-CN" sz="2000" dirty="0">
                <a:ea typeface="宋体" pitchFamily="2" charset="-122"/>
              </a:rPr>
              <a:t>。</a:t>
            </a:r>
            <a:endParaRPr lang="en-US" altLang="zh-CN" sz="2000" dirty="0">
              <a:ea typeface="宋体" pitchFamily="2" charset="-122"/>
            </a:endParaRPr>
          </a:p>
          <a:p>
            <a:pPr>
              <a:defRPr/>
            </a:pPr>
            <a:endParaRPr lang="en-US" altLang="zh-CN" sz="2000" dirty="0">
              <a:ea typeface="宋体" pitchFamily="2" charset="-122"/>
            </a:endParaRPr>
          </a:p>
          <a:p>
            <a:pPr>
              <a:defRPr/>
            </a:pPr>
            <a:r>
              <a:rPr lang="zh-CN" altLang="en-US" sz="2000" b="1" dirty="0">
                <a:ea typeface="宋体" pitchFamily="2" charset="-122"/>
              </a:rPr>
              <a:t>省局文件：</a:t>
            </a:r>
            <a:endParaRPr lang="en-US" altLang="zh-CN" sz="2000" b="1" dirty="0">
              <a:ea typeface="宋体" pitchFamily="2" charset="-122"/>
            </a:endParaRPr>
          </a:p>
          <a:p>
            <a:pPr>
              <a:defRPr/>
            </a:pPr>
            <a:r>
              <a:rPr lang="en-US" altLang="zh-CN" sz="2000" b="1" u="sng" dirty="0">
                <a:ea typeface="宋体" pitchFamily="2" charset="-122"/>
                <a:hlinkClick r:id="rId3" action="ppaction://hlinkfile"/>
              </a:rPr>
              <a:t>《</a:t>
            </a:r>
            <a:r>
              <a:rPr lang="zh-CN" altLang="en-US" sz="2000" b="1" u="sng" dirty="0">
                <a:ea typeface="宋体" pitchFamily="2" charset="-122"/>
                <a:hlinkClick r:id="rId3" action="ppaction://hlinkfile"/>
              </a:rPr>
              <a:t>关于印发广东省安全生产监督管理局关于危险化学品建设项目安全设施验收有关工作的通知</a:t>
            </a:r>
            <a:r>
              <a:rPr lang="en-US" altLang="zh-CN" sz="2000" b="1" u="sng" dirty="0">
                <a:ea typeface="宋体" pitchFamily="2" charset="-122"/>
                <a:hlinkClick r:id="rId3" action="ppaction://hlinkfile"/>
              </a:rPr>
              <a:t>》</a:t>
            </a:r>
            <a:r>
              <a:rPr lang="zh-CN" altLang="en-US" sz="2000" b="1" u="sng" dirty="0">
                <a:ea typeface="宋体" pitchFamily="2" charset="-122"/>
                <a:hlinkClick r:id="rId3" action="ppaction://hlinkfile"/>
              </a:rPr>
              <a:t>（粤安监</a:t>
            </a:r>
            <a:r>
              <a:rPr lang="en-US" altLang="zh-CN" sz="2000" b="1" u="sng" dirty="0">
                <a:ea typeface="宋体" pitchFamily="2" charset="-122"/>
                <a:hlinkClick r:id="rId3" action="ppaction://hlinkfile"/>
              </a:rPr>
              <a:t>〔2015〕62</a:t>
            </a:r>
            <a:r>
              <a:rPr lang="zh-CN" altLang="en-US" sz="2000" b="1" u="sng" dirty="0">
                <a:ea typeface="宋体" pitchFamily="2" charset="-122"/>
                <a:hlinkClick r:id="rId3" action="ppaction://hlinkfile"/>
              </a:rPr>
              <a:t>号）</a:t>
            </a:r>
            <a:endParaRPr lang="en-US" altLang="zh-CN" sz="2000" b="1" u="sng" dirty="0">
              <a:ea typeface="宋体" pitchFamily="2" charset="-122"/>
            </a:endParaRPr>
          </a:p>
          <a:p>
            <a:pPr>
              <a:defRPr/>
            </a:pPr>
            <a:r>
              <a:rPr lang="zh-CN" altLang="en-US" sz="2000" dirty="0">
                <a:ea typeface="宋体" pitchFamily="2" charset="-122"/>
              </a:rPr>
              <a:t>对危险化学品建设项目安全设施验收及监督核查工作进行了细化。</a:t>
            </a:r>
          </a:p>
          <a:p>
            <a:pPr>
              <a:defRPr/>
            </a:pPr>
            <a:endParaRPr lang="zh-CN" altLang="en-US" dirty="0">
              <a:ea typeface="宋体" pitchFamily="2" charset="-122"/>
            </a:endParaRPr>
          </a:p>
        </p:txBody>
      </p:sp>
      <p:sp>
        <p:nvSpPr>
          <p:cNvPr id="9" name="TextBox 8"/>
          <p:cNvSpPr txBox="1"/>
          <p:nvPr/>
        </p:nvSpPr>
        <p:spPr>
          <a:xfrm>
            <a:off x="714348" y="2967335"/>
            <a:ext cx="3000396" cy="46166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altLang="zh-CN" sz="2400" b="1" dirty="0"/>
              <a:t>★</a:t>
            </a:r>
            <a:r>
              <a:rPr lang="zh-CN" altLang="en-US" sz="2400" b="1" dirty="0"/>
              <a:t>安全设施竣工验收</a:t>
            </a:r>
            <a:endParaRPr lang="zh-CN" altLang="zh-CN" sz="2400" dirty="0"/>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
        <p:nvSpPr>
          <p:cNvPr id="99340" name="Text Box 8"/>
          <p:cNvSpPr txBox="1">
            <a:spLocks noChangeArrowheads="1"/>
          </p:cNvSpPr>
          <p:nvPr/>
        </p:nvSpPr>
        <p:spPr bwMode="auto">
          <a:xfrm>
            <a:off x="1042988" y="2060575"/>
            <a:ext cx="7345362" cy="892175"/>
          </a:xfrm>
          <a:prstGeom prst="rect">
            <a:avLst/>
          </a:prstGeom>
          <a:noFill/>
          <a:ln w="9525">
            <a:noFill/>
            <a:miter lim="800000"/>
            <a:headEnd/>
            <a:tailEnd/>
          </a:ln>
        </p:spPr>
        <p:txBody>
          <a:bodyPr>
            <a:spAutoFit/>
          </a:bodyPr>
          <a:lstStyle/>
          <a:p>
            <a:r>
              <a:rPr lang="en-US" altLang="zh-CN" sz="2800" b="1"/>
              <a:t>★ </a:t>
            </a:r>
            <a:r>
              <a:rPr lang="zh-CN" altLang="zh-CN" sz="2800" b="1"/>
              <a:t>《危险化学品建设项目安全监督管理办法》</a:t>
            </a:r>
            <a:endParaRPr lang="zh-CN" altLang="zh-CN" sz="2800"/>
          </a:p>
          <a:p>
            <a:pPr algn="ctr"/>
            <a:r>
              <a:rPr lang="zh-CN" altLang="zh-CN" sz="2400" b="1"/>
              <a:t>（国家安全监管总局令第</a:t>
            </a:r>
            <a:r>
              <a:rPr lang="en-US" altLang="zh-CN" sz="2400" b="1"/>
              <a:t>45</a:t>
            </a:r>
            <a:r>
              <a:rPr lang="zh-CN" altLang="zh-CN" sz="2400" b="1"/>
              <a:t>号）</a:t>
            </a:r>
            <a:endParaRPr lang="zh-CN" altLang="zh-CN" sz="2400"/>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DC4FEC26-3929-451E-ADA1-5BE40E03AC34}" type="slidenum">
              <a:rPr lang="en-US" altLang="zh-CN" sz="1000">
                <a:solidFill>
                  <a:srgbClr val="FFFFFF"/>
                </a:solidFill>
              </a:rPr>
              <a:pPr algn="r"/>
              <a:t>47</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9" name="TextBox 8"/>
          <p:cNvSpPr txBox="1"/>
          <p:nvPr/>
        </p:nvSpPr>
        <p:spPr>
          <a:xfrm>
            <a:off x="395536" y="2852936"/>
            <a:ext cx="3000396" cy="46166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altLang="zh-CN" sz="2400" b="1" dirty="0"/>
              <a:t>★</a:t>
            </a:r>
            <a:r>
              <a:rPr lang="zh-CN" altLang="en-US" sz="2400" b="1" dirty="0"/>
              <a:t>安全设施竣工验收</a:t>
            </a:r>
            <a:endParaRPr lang="zh-CN" altLang="zh-CN" sz="2400" dirty="0"/>
          </a:p>
        </p:txBody>
      </p:sp>
      <p:sp>
        <p:nvSpPr>
          <p:cNvPr id="8" name="TextBox 5"/>
          <p:cNvSpPr txBox="1">
            <a:spLocks noChangeArrowheads="1"/>
          </p:cNvSpPr>
          <p:nvPr/>
        </p:nvSpPr>
        <p:spPr bwMode="auto">
          <a:xfrm>
            <a:off x="428625" y="3370263"/>
            <a:ext cx="1428750" cy="400050"/>
          </a:xfrm>
          <a:prstGeom prst="rect">
            <a:avLst/>
          </a:prstGeom>
          <a:noFill/>
          <a:ln w="9525">
            <a:noFill/>
            <a:miter lim="800000"/>
            <a:headEnd/>
            <a:tailEnd/>
          </a:ln>
        </p:spPr>
        <p:txBody>
          <a:bodyPr>
            <a:spAutoFit/>
          </a:bodyPr>
          <a:lstStyle/>
          <a:p>
            <a:pPr>
              <a:defRPr/>
            </a:pPr>
            <a:r>
              <a:rPr lang="zh-CN" altLang="en-US" sz="2000" b="1" dirty="0">
                <a:effectLst>
                  <a:outerShdw blurRad="38100" dist="38100" dir="2700000" algn="tl">
                    <a:srgbClr val="000000">
                      <a:alpha val="43137"/>
                    </a:srgbClr>
                  </a:outerShdw>
                </a:effectLst>
              </a:rPr>
              <a:t>基本流程：</a:t>
            </a:r>
            <a:endParaRPr lang="zh-CN" altLang="zh-CN" sz="2000" b="1" dirty="0">
              <a:effectLst>
                <a:outerShdw blurRad="38100" dist="38100" dir="2700000" algn="tl">
                  <a:srgbClr val="000000">
                    <a:alpha val="43137"/>
                  </a:srgbClr>
                </a:outerShdw>
              </a:effectLst>
            </a:endParaRPr>
          </a:p>
        </p:txBody>
      </p:sp>
      <p:sp>
        <p:nvSpPr>
          <p:cNvPr id="101385" name="TextBox 10"/>
          <p:cNvSpPr txBox="1">
            <a:spLocks noChangeArrowheads="1"/>
          </p:cNvSpPr>
          <p:nvPr/>
        </p:nvSpPr>
        <p:spPr bwMode="auto">
          <a:xfrm>
            <a:off x="357188" y="3786188"/>
            <a:ext cx="1714500" cy="369887"/>
          </a:xfrm>
          <a:prstGeom prst="rect">
            <a:avLst/>
          </a:prstGeom>
          <a:noFill/>
          <a:ln w="9525">
            <a:noFill/>
            <a:miter lim="800000"/>
            <a:headEnd/>
            <a:tailEnd/>
          </a:ln>
        </p:spPr>
        <p:txBody>
          <a:bodyPr>
            <a:spAutoFit/>
          </a:bodyPr>
          <a:lstStyle/>
          <a:p>
            <a:r>
              <a:rPr lang="zh-CN" altLang="en-US" b="1">
                <a:solidFill>
                  <a:srgbClr val="FF0000"/>
                </a:solidFill>
              </a:rPr>
              <a:t>建设单位</a:t>
            </a:r>
            <a:r>
              <a:rPr lang="zh-CN" altLang="en-US"/>
              <a:t>负责</a:t>
            </a:r>
          </a:p>
        </p:txBody>
      </p:sp>
      <p:sp>
        <p:nvSpPr>
          <p:cNvPr id="12" name="TextBox 11"/>
          <p:cNvSpPr txBox="1"/>
          <p:nvPr/>
        </p:nvSpPr>
        <p:spPr>
          <a:xfrm>
            <a:off x="642910" y="4214818"/>
            <a:ext cx="1214446" cy="369332"/>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zh-CN" altLang="en-US" dirty="0"/>
              <a:t>前期准备</a:t>
            </a:r>
            <a:endParaRPr lang="zh-CN" altLang="en-US" dirty="0"/>
          </a:p>
        </p:txBody>
      </p:sp>
      <p:sp>
        <p:nvSpPr>
          <p:cNvPr id="13" name="TextBox 12"/>
          <p:cNvSpPr txBox="1"/>
          <p:nvPr/>
        </p:nvSpPr>
        <p:spPr>
          <a:xfrm>
            <a:off x="642910" y="5000636"/>
            <a:ext cx="1214446" cy="369332"/>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zh-CN" altLang="en-US" dirty="0"/>
              <a:t>制定方案</a:t>
            </a:r>
            <a:endParaRPr lang="en-US" altLang="zh-CN" dirty="0"/>
          </a:p>
        </p:txBody>
      </p:sp>
      <p:sp>
        <p:nvSpPr>
          <p:cNvPr id="14" name="TextBox 13"/>
          <p:cNvSpPr txBox="1"/>
          <p:nvPr/>
        </p:nvSpPr>
        <p:spPr>
          <a:xfrm>
            <a:off x="3071802" y="3643314"/>
            <a:ext cx="1785950" cy="338554"/>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zh-CN" altLang="en-US" sz="1600" dirty="0"/>
              <a:t>成立验收工作组   </a:t>
            </a:r>
            <a:endParaRPr lang="zh-CN" altLang="en-US" sz="1600" dirty="0"/>
          </a:p>
        </p:txBody>
      </p:sp>
      <p:sp>
        <p:nvSpPr>
          <p:cNvPr id="15" name="右箭头 14"/>
          <p:cNvSpPr/>
          <p:nvPr/>
        </p:nvSpPr>
        <p:spPr>
          <a:xfrm>
            <a:off x="1928813" y="4643438"/>
            <a:ext cx="500062"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sp>
        <p:nvSpPr>
          <p:cNvPr id="16" name="右箭头 15"/>
          <p:cNvSpPr/>
          <p:nvPr/>
        </p:nvSpPr>
        <p:spPr>
          <a:xfrm>
            <a:off x="4929188" y="4572000"/>
            <a:ext cx="500062" cy="21431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sp>
        <p:nvSpPr>
          <p:cNvPr id="17" name="TextBox 16"/>
          <p:cNvSpPr txBox="1"/>
          <p:nvPr/>
        </p:nvSpPr>
        <p:spPr>
          <a:xfrm>
            <a:off x="5500694" y="4500570"/>
            <a:ext cx="1714512" cy="369332"/>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a:defRPr/>
            </a:pPr>
            <a:r>
              <a:rPr lang="zh-CN" altLang="en-US" dirty="0"/>
              <a:t>验收情况告知</a:t>
            </a:r>
            <a:endParaRPr lang="zh-CN" altLang="en-US" dirty="0"/>
          </a:p>
        </p:txBody>
      </p:sp>
      <p:sp>
        <p:nvSpPr>
          <p:cNvPr id="18" name="右箭头 17"/>
          <p:cNvSpPr/>
          <p:nvPr/>
        </p:nvSpPr>
        <p:spPr>
          <a:xfrm>
            <a:off x="7215188" y="4572000"/>
            <a:ext cx="500062" cy="21431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sp>
        <p:nvSpPr>
          <p:cNvPr id="19" name="TextBox 18"/>
          <p:cNvSpPr txBox="1"/>
          <p:nvPr/>
        </p:nvSpPr>
        <p:spPr>
          <a:xfrm>
            <a:off x="38369" y="4214818"/>
            <a:ext cx="461665" cy="1071570"/>
          </a:xfrm>
          <a:prstGeom prst="rect">
            <a:avLst/>
          </a:prstGeom>
        </p:spPr>
        <p:style>
          <a:lnRef idx="1">
            <a:schemeClr val="accent2"/>
          </a:lnRef>
          <a:fillRef idx="2">
            <a:schemeClr val="accent2"/>
          </a:fillRef>
          <a:effectRef idx="1">
            <a:schemeClr val="accent2"/>
          </a:effectRef>
          <a:fontRef idx="minor">
            <a:schemeClr val="dk1"/>
          </a:fontRef>
        </p:style>
        <p:txBody>
          <a:bodyPr vert="eaVert">
            <a:spAutoFit/>
          </a:bodyPr>
          <a:lstStyle/>
          <a:p>
            <a:pPr>
              <a:defRPr/>
            </a:pPr>
            <a:r>
              <a:rPr lang="zh-CN" altLang="en-US" dirty="0"/>
              <a:t>验收准备</a:t>
            </a:r>
            <a:endParaRPr lang="zh-CN" altLang="en-US" dirty="0"/>
          </a:p>
        </p:txBody>
      </p:sp>
      <p:sp>
        <p:nvSpPr>
          <p:cNvPr id="20" name="TextBox 19"/>
          <p:cNvSpPr txBox="1"/>
          <p:nvPr/>
        </p:nvSpPr>
        <p:spPr>
          <a:xfrm>
            <a:off x="2428860" y="4214818"/>
            <a:ext cx="461665" cy="1071570"/>
          </a:xfrm>
          <a:prstGeom prst="rect">
            <a:avLst/>
          </a:prstGeom>
        </p:spPr>
        <p:style>
          <a:lnRef idx="1">
            <a:schemeClr val="accent2"/>
          </a:lnRef>
          <a:fillRef idx="2">
            <a:schemeClr val="accent2"/>
          </a:fillRef>
          <a:effectRef idx="1">
            <a:schemeClr val="accent2"/>
          </a:effectRef>
          <a:fontRef idx="minor">
            <a:schemeClr val="dk1"/>
          </a:fontRef>
        </p:style>
        <p:txBody>
          <a:bodyPr vert="eaVert">
            <a:spAutoFit/>
          </a:bodyPr>
          <a:lstStyle/>
          <a:p>
            <a:pPr>
              <a:defRPr/>
            </a:pPr>
            <a:r>
              <a:rPr lang="zh-CN" altLang="en-US" dirty="0"/>
              <a:t>验收组织</a:t>
            </a:r>
            <a:endParaRPr lang="zh-CN" altLang="en-US" dirty="0"/>
          </a:p>
        </p:txBody>
      </p:sp>
      <p:sp>
        <p:nvSpPr>
          <p:cNvPr id="21" name="TextBox 20"/>
          <p:cNvSpPr txBox="1"/>
          <p:nvPr/>
        </p:nvSpPr>
        <p:spPr>
          <a:xfrm>
            <a:off x="3071802" y="4143380"/>
            <a:ext cx="1785950" cy="338554"/>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zh-CN" altLang="en-US" sz="1600" dirty="0"/>
              <a:t>资料审查                 </a:t>
            </a:r>
            <a:endParaRPr lang="zh-CN" altLang="en-US" sz="1600" dirty="0"/>
          </a:p>
        </p:txBody>
      </p:sp>
      <p:sp>
        <p:nvSpPr>
          <p:cNvPr id="22" name="TextBox 21"/>
          <p:cNvSpPr txBox="1"/>
          <p:nvPr/>
        </p:nvSpPr>
        <p:spPr>
          <a:xfrm>
            <a:off x="3071802" y="4662082"/>
            <a:ext cx="1785950" cy="338554"/>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zh-CN" altLang="en-US" sz="1600" dirty="0"/>
              <a:t>现场核查</a:t>
            </a:r>
            <a:endParaRPr lang="zh-CN" altLang="en-US" sz="1600" dirty="0"/>
          </a:p>
        </p:txBody>
      </p:sp>
      <p:sp>
        <p:nvSpPr>
          <p:cNvPr id="23" name="TextBox 22"/>
          <p:cNvSpPr txBox="1"/>
          <p:nvPr/>
        </p:nvSpPr>
        <p:spPr>
          <a:xfrm>
            <a:off x="3071802" y="5214950"/>
            <a:ext cx="1785950" cy="338554"/>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zh-CN" altLang="en-US" sz="1600" dirty="0"/>
              <a:t>提问质询</a:t>
            </a:r>
            <a:endParaRPr lang="zh-CN" altLang="en-US" sz="1600" dirty="0"/>
          </a:p>
        </p:txBody>
      </p:sp>
      <p:sp>
        <p:nvSpPr>
          <p:cNvPr id="24" name="TextBox 23"/>
          <p:cNvSpPr txBox="1"/>
          <p:nvPr/>
        </p:nvSpPr>
        <p:spPr>
          <a:xfrm>
            <a:off x="3071802" y="5715016"/>
            <a:ext cx="1785950" cy="338554"/>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zh-CN" altLang="en-US" sz="1600" dirty="0"/>
              <a:t>形成验收结论</a:t>
            </a:r>
            <a:endParaRPr lang="zh-CN" altLang="en-US" sz="1600" dirty="0"/>
          </a:p>
        </p:txBody>
      </p:sp>
      <p:sp>
        <p:nvSpPr>
          <p:cNvPr id="25" name="TextBox 24"/>
          <p:cNvSpPr txBox="1"/>
          <p:nvPr/>
        </p:nvSpPr>
        <p:spPr>
          <a:xfrm>
            <a:off x="7786710" y="4500570"/>
            <a:ext cx="1285884" cy="369332"/>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zh-CN" altLang="en-US" dirty="0"/>
              <a:t>档案归档</a:t>
            </a:r>
            <a:endParaRPr lang="zh-CN" altLang="en-US" dirty="0"/>
          </a:p>
        </p:txBody>
      </p:sp>
      <p:sp>
        <p:nvSpPr>
          <p:cNvPr id="26" name="左大括号 25"/>
          <p:cNvSpPr/>
          <p:nvPr/>
        </p:nvSpPr>
        <p:spPr>
          <a:xfrm>
            <a:off x="500063" y="4357688"/>
            <a:ext cx="117475" cy="714375"/>
          </a:xfrm>
          <a:prstGeom prst="leftBrace">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zh-CN" altLang="en-US"/>
          </a:p>
        </p:txBody>
      </p:sp>
      <p:sp>
        <p:nvSpPr>
          <p:cNvPr id="27" name="左大括号 26"/>
          <p:cNvSpPr/>
          <p:nvPr/>
        </p:nvSpPr>
        <p:spPr>
          <a:xfrm>
            <a:off x="2928938" y="3786188"/>
            <a:ext cx="117475" cy="2143125"/>
          </a:xfrm>
          <a:prstGeom prst="leftBrace">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zh-CN" altLang="en-US"/>
          </a:p>
        </p:txBody>
      </p:sp>
      <p:sp>
        <p:nvSpPr>
          <p:cNvPr id="28" name="椭圆形标注 27"/>
          <p:cNvSpPr/>
          <p:nvPr/>
        </p:nvSpPr>
        <p:spPr>
          <a:xfrm>
            <a:off x="857224" y="5429264"/>
            <a:ext cx="1928826" cy="1071570"/>
          </a:xfrm>
          <a:prstGeom prst="wedgeEllipseCallout">
            <a:avLst>
              <a:gd name="adj1" fmla="val -43467"/>
              <a:gd name="adj2" fmla="val -54052"/>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zh-CN" altLang="en-US" sz="1400" dirty="0">
                <a:solidFill>
                  <a:srgbClr val="000066"/>
                </a:solidFill>
              </a:rPr>
              <a:t>开展验收前</a:t>
            </a:r>
            <a:r>
              <a:rPr lang="en-US" altLang="zh-CN" sz="1400" dirty="0">
                <a:solidFill>
                  <a:srgbClr val="FF0000"/>
                </a:solidFill>
              </a:rPr>
              <a:t>5</a:t>
            </a:r>
            <a:r>
              <a:rPr lang="zh-CN" altLang="en-US" sz="1400" dirty="0">
                <a:solidFill>
                  <a:srgbClr val="FF0000"/>
                </a:solidFill>
              </a:rPr>
              <a:t>个</a:t>
            </a:r>
            <a:r>
              <a:rPr lang="zh-CN" altLang="en-US" sz="1400" dirty="0">
                <a:solidFill>
                  <a:srgbClr val="000066"/>
                </a:solidFill>
              </a:rPr>
              <a:t>工作日函告安监部门</a:t>
            </a:r>
            <a:endParaRPr lang="zh-CN" altLang="en-US" sz="1400" dirty="0">
              <a:solidFill>
                <a:srgbClr val="000066"/>
              </a:solidFill>
            </a:endParaRPr>
          </a:p>
        </p:txBody>
      </p:sp>
      <p:sp>
        <p:nvSpPr>
          <p:cNvPr id="29" name="椭圆形标注 28"/>
          <p:cNvSpPr/>
          <p:nvPr/>
        </p:nvSpPr>
        <p:spPr>
          <a:xfrm>
            <a:off x="5857884" y="3286124"/>
            <a:ext cx="1928826" cy="1071570"/>
          </a:xfrm>
          <a:prstGeom prst="wedgeEllipseCallout">
            <a:avLst>
              <a:gd name="adj1" fmla="val -35373"/>
              <a:gd name="adj2" fmla="val 62500"/>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zh-CN" altLang="en-US" sz="1400" dirty="0">
                <a:solidFill>
                  <a:schemeClr val="tx1"/>
                </a:solidFill>
              </a:rPr>
              <a:t>验收工作完成</a:t>
            </a:r>
            <a:r>
              <a:rPr lang="en-US" altLang="zh-CN" sz="1400" dirty="0">
                <a:solidFill>
                  <a:srgbClr val="FF0000"/>
                </a:solidFill>
              </a:rPr>
              <a:t>10</a:t>
            </a:r>
            <a:r>
              <a:rPr lang="zh-CN" altLang="en-US" sz="1400" dirty="0">
                <a:solidFill>
                  <a:srgbClr val="FF0000"/>
                </a:solidFill>
              </a:rPr>
              <a:t>个</a:t>
            </a:r>
            <a:r>
              <a:rPr lang="zh-CN" altLang="en-US" sz="1400" dirty="0">
                <a:solidFill>
                  <a:srgbClr val="000066"/>
                </a:solidFill>
              </a:rPr>
              <a:t>工作日内函告安监部门</a:t>
            </a:r>
            <a:endParaRPr lang="zh-CN" altLang="en-US" sz="1400" dirty="0">
              <a:solidFill>
                <a:srgbClr val="000066"/>
              </a:solidFill>
            </a:endParaRPr>
          </a:p>
        </p:txBody>
      </p:sp>
      <p:sp>
        <p:nvSpPr>
          <p:cNvPr id="30"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
        <p:nvSpPr>
          <p:cNvPr id="101433" name="Text Box 8"/>
          <p:cNvSpPr txBox="1">
            <a:spLocks noChangeArrowheads="1"/>
          </p:cNvSpPr>
          <p:nvPr/>
        </p:nvSpPr>
        <p:spPr bwMode="auto">
          <a:xfrm>
            <a:off x="1042988" y="2060575"/>
            <a:ext cx="7345362" cy="892175"/>
          </a:xfrm>
          <a:prstGeom prst="rect">
            <a:avLst/>
          </a:prstGeom>
          <a:noFill/>
          <a:ln w="9525">
            <a:noFill/>
            <a:miter lim="800000"/>
            <a:headEnd/>
            <a:tailEnd/>
          </a:ln>
        </p:spPr>
        <p:txBody>
          <a:bodyPr>
            <a:spAutoFit/>
          </a:bodyPr>
          <a:lstStyle/>
          <a:p>
            <a:r>
              <a:rPr lang="en-US" altLang="zh-CN" sz="2800" b="1"/>
              <a:t>★ </a:t>
            </a:r>
            <a:r>
              <a:rPr lang="zh-CN" altLang="zh-CN" sz="2800" b="1"/>
              <a:t>《危险化学品建设项目安全监督管理办法》</a:t>
            </a:r>
            <a:endParaRPr lang="zh-CN" altLang="zh-CN" sz="2800"/>
          </a:p>
          <a:p>
            <a:pPr algn="ctr"/>
            <a:r>
              <a:rPr lang="zh-CN" altLang="zh-CN" sz="2400" b="1"/>
              <a:t>（国家安全监管总局令第</a:t>
            </a:r>
            <a:r>
              <a:rPr lang="en-US" altLang="zh-CN" sz="2400" b="1"/>
              <a:t>45</a:t>
            </a:r>
            <a:r>
              <a:rPr lang="zh-CN" altLang="zh-CN" sz="2400" b="1"/>
              <a:t>号）</a:t>
            </a:r>
            <a:endParaRPr lang="zh-CN" altLang="zh-CN" sz="240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checkerboard(across)">
                                      <p:cBhvr>
                                        <p:cTn id="12" dur="500"/>
                                        <p:tgtEl>
                                          <p:spTgt spid="26"/>
                                        </p:tgtEl>
                                      </p:cBhvr>
                                    </p:animEffect>
                                  </p:childTnLst>
                                </p:cTn>
                              </p:par>
                              <p:par>
                                <p:cTn id="13" presetID="5" presetClass="entr" presetSubtype="1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checkerboard(across)">
                                      <p:cBhvr>
                                        <p:cTn id="15" dur="500"/>
                                        <p:tgtEl>
                                          <p:spTgt spid="12"/>
                                        </p:tgtEl>
                                      </p:cBhvr>
                                    </p:animEffect>
                                  </p:childTnLst>
                                </p:cTn>
                              </p:par>
                              <p:par>
                                <p:cTn id="16" presetID="5" presetClass="entr" presetSubtype="10"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checkerboard(across)">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anim calcmode="lin" valueType="num">
                                      <p:cBhvr additive="base">
                                        <p:cTn id="23" dur="500" fill="hold"/>
                                        <p:tgtEl>
                                          <p:spTgt spid="28"/>
                                        </p:tgtEl>
                                        <p:attrNameLst>
                                          <p:attrName>ppt_x</p:attrName>
                                        </p:attrNameLst>
                                      </p:cBhvr>
                                      <p:tavLst>
                                        <p:tav tm="0">
                                          <p:val>
                                            <p:strVal val="#ppt_x"/>
                                          </p:val>
                                        </p:tav>
                                        <p:tav tm="100000">
                                          <p:val>
                                            <p:strVal val="#ppt_x"/>
                                          </p:val>
                                        </p:tav>
                                      </p:tavLst>
                                    </p:anim>
                                    <p:anim calcmode="lin" valueType="num">
                                      <p:cBhvr additive="base">
                                        <p:cTn id="2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blinds(horizontal)">
                                      <p:cBhvr>
                                        <p:cTn id="29" dur="500"/>
                                        <p:tgtEl>
                                          <p:spTgt spid="15"/>
                                        </p:tgtEl>
                                      </p:cBhvr>
                                    </p:animEffect>
                                  </p:childTnLst>
                                </p:cTn>
                              </p:par>
                              <p:par>
                                <p:cTn id="30" presetID="3" presetClass="entr" presetSubtype="10" fill="hold"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blinds(horizontal)">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checkerboard(across)">
                                      <p:cBhvr>
                                        <p:cTn id="37" dur="500"/>
                                        <p:tgtEl>
                                          <p:spTgt spid="27"/>
                                        </p:tgtEl>
                                      </p:cBhvr>
                                    </p:animEffect>
                                  </p:childTnLst>
                                </p:cTn>
                              </p:par>
                              <p:par>
                                <p:cTn id="38" presetID="5" presetClass="entr" presetSubtype="10" fill="hold"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checkerboard(across)">
                                      <p:cBhvr>
                                        <p:cTn id="40" dur="500"/>
                                        <p:tgtEl>
                                          <p:spTgt spid="14"/>
                                        </p:tgtEl>
                                      </p:cBhvr>
                                    </p:animEffect>
                                  </p:childTnLst>
                                </p:cTn>
                              </p:par>
                              <p:par>
                                <p:cTn id="41" presetID="5" presetClass="entr" presetSubtype="1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checkerboard(across)">
                                      <p:cBhvr>
                                        <p:cTn id="43" dur="500"/>
                                        <p:tgtEl>
                                          <p:spTgt spid="21"/>
                                        </p:tgtEl>
                                      </p:cBhvr>
                                    </p:animEffect>
                                  </p:childTnLst>
                                </p:cTn>
                              </p:par>
                              <p:par>
                                <p:cTn id="44" presetID="5" presetClass="entr" presetSubtype="10" fill="hold" nodeType="with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checkerboard(across)">
                                      <p:cBhvr>
                                        <p:cTn id="46" dur="500"/>
                                        <p:tgtEl>
                                          <p:spTgt spid="22"/>
                                        </p:tgtEl>
                                      </p:cBhvr>
                                    </p:animEffect>
                                  </p:childTnLst>
                                </p:cTn>
                              </p:par>
                              <p:par>
                                <p:cTn id="47" presetID="5" presetClass="entr" presetSubtype="10" fill="hold" nodeType="with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checkerboard(across)">
                                      <p:cBhvr>
                                        <p:cTn id="49" dur="500"/>
                                        <p:tgtEl>
                                          <p:spTgt spid="23"/>
                                        </p:tgtEl>
                                      </p:cBhvr>
                                    </p:animEffect>
                                  </p:childTnLst>
                                </p:cTn>
                              </p:par>
                              <p:par>
                                <p:cTn id="50" presetID="5" presetClass="entr" presetSubtype="10" fill="hold"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checkerboard(across)">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linds(horizontal)">
                                      <p:cBhvr>
                                        <p:cTn id="57" dur="500"/>
                                        <p:tgtEl>
                                          <p:spTgt spid="16"/>
                                        </p:tgtEl>
                                      </p:cBhvr>
                                    </p:animEffect>
                                  </p:childTnLst>
                                </p:cTn>
                              </p:par>
                              <p:par>
                                <p:cTn id="58" presetID="3" presetClass="entr" presetSubtype="10" fill="hold"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blinds(horizontal)">
                                      <p:cBhvr>
                                        <p:cTn id="60" dur="500"/>
                                        <p:tgtEl>
                                          <p:spTgt spid="17"/>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nodeType="clickEffect">
                                  <p:stCondLst>
                                    <p:cond delay="0"/>
                                  </p:stCondLst>
                                  <p:childTnLst>
                                    <p:set>
                                      <p:cBhvr>
                                        <p:cTn id="64" dur="1" fill="hold">
                                          <p:stCondLst>
                                            <p:cond delay="0"/>
                                          </p:stCondLst>
                                        </p:cTn>
                                        <p:tgtEl>
                                          <p:spTgt spid="29"/>
                                        </p:tgtEl>
                                        <p:attrNameLst>
                                          <p:attrName>style.visibility</p:attrName>
                                        </p:attrNameLst>
                                      </p:cBhvr>
                                      <p:to>
                                        <p:strVal val="visible"/>
                                      </p:to>
                                    </p:set>
                                    <p:anim calcmode="lin" valueType="num">
                                      <p:cBhvr additive="base">
                                        <p:cTn id="65" dur="500" fill="hold"/>
                                        <p:tgtEl>
                                          <p:spTgt spid="29"/>
                                        </p:tgtEl>
                                        <p:attrNameLst>
                                          <p:attrName>ppt_x</p:attrName>
                                        </p:attrNameLst>
                                      </p:cBhvr>
                                      <p:tavLst>
                                        <p:tav tm="0">
                                          <p:val>
                                            <p:strVal val="1+#ppt_w/2"/>
                                          </p:val>
                                        </p:tav>
                                        <p:tav tm="100000">
                                          <p:val>
                                            <p:strVal val="#ppt_x"/>
                                          </p:val>
                                        </p:tav>
                                      </p:tavLst>
                                    </p:anim>
                                    <p:anim calcmode="lin" valueType="num">
                                      <p:cBhvr additive="base">
                                        <p:cTn id="66"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animEffect transition="in" filter="blinds(horizontal)">
                                      <p:cBhvr>
                                        <p:cTn id="71" dur="500"/>
                                        <p:tgtEl>
                                          <p:spTgt spid="18"/>
                                        </p:tgtEl>
                                      </p:cBhvr>
                                    </p:animEffect>
                                  </p:childTnLst>
                                </p:cTn>
                              </p:par>
                              <p:par>
                                <p:cTn id="72" presetID="3" presetClass="entr" presetSubtype="10" fill="hold" nodeType="withEffect">
                                  <p:stCondLst>
                                    <p:cond delay="0"/>
                                  </p:stCondLst>
                                  <p:childTnLst>
                                    <p:set>
                                      <p:cBhvr>
                                        <p:cTn id="73" dur="1" fill="hold">
                                          <p:stCondLst>
                                            <p:cond delay="0"/>
                                          </p:stCondLst>
                                        </p:cTn>
                                        <p:tgtEl>
                                          <p:spTgt spid="25"/>
                                        </p:tgtEl>
                                        <p:attrNameLst>
                                          <p:attrName>style.visibility</p:attrName>
                                        </p:attrNameLst>
                                      </p:cBhvr>
                                      <p:to>
                                        <p:strVal val="visible"/>
                                      </p:to>
                                    </p:set>
                                    <p:animEffect transition="in" filter="blinds(horizontal)">
                                      <p:cBhvr>
                                        <p:cTn id="7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8" grpId="0" animBg="1"/>
      <p:bldP spid="26" grpId="0" animBg="1"/>
      <p:bldP spid="27"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A0AA45A2-A59D-4B0B-AF70-BDE49C66C59D}" type="slidenum">
              <a:rPr lang="en-US" altLang="zh-CN" sz="1000">
                <a:solidFill>
                  <a:srgbClr val="FFFFFF"/>
                </a:solidFill>
              </a:rPr>
              <a:pPr algn="r"/>
              <a:t>48</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103429" name="TextBox 5"/>
          <p:cNvSpPr txBox="1">
            <a:spLocks noChangeArrowheads="1"/>
          </p:cNvSpPr>
          <p:nvPr/>
        </p:nvSpPr>
        <p:spPr bwMode="auto">
          <a:xfrm>
            <a:off x="714375" y="2951163"/>
            <a:ext cx="7786688" cy="4370387"/>
          </a:xfrm>
          <a:prstGeom prst="rect">
            <a:avLst/>
          </a:prstGeom>
          <a:noFill/>
          <a:ln w="9525">
            <a:noFill/>
            <a:miter lim="800000"/>
            <a:headEnd/>
            <a:tailEnd/>
          </a:ln>
        </p:spPr>
        <p:txBody>
          <a:bodyPr>
            <a:spAutoFit/>
          </a:bodyPr>
          <a:lstStyle/>
          <a:p>
            <a:r>
              <a:rPr lang="zh-CN" altLang="zh-CN" sz="2000" b="1"/>
              <a:t>适用范围</a:t>
            </a:r>
            <a:r>
              <a:rPr lang="zh-CN" altLang="zh-CN" sz="2000"/>
              <a:t>：本办法所称危险化学品生产企业（以下简称企业），是指依法设立且取得工商营业执照或者工商核准文件从事生产最终产品或者</a:t>
            </a:r>
            <a:r>
              <a:rPr lang="zh-CN" altLang="zh-CN" sz="2000">
                <a:solidFill>
                  <a:srgbClr val="FF0000"/>
                </a:solidFill>
              </a:rPr>
              <a:t>中间产品</a:t>
            </a:r>
            <a:r>
              <a:rPr lang="zh-CN" altLang="zh-CN" sz="2000"/>
              <a:t>列入《危险化学品目录》的企业。</a:t>
            </a:r>
            <a:endParaRPr lang="en-US" altLang="zh-CN" sz="2000"/>
          </a:p>
          <a:p>
            <a:endParaRPr lang="en-US" altLang="zh-CN" sz="2000"/>
          </a:p>
          <a:p>
            <a:r>
              <a:rPr lang="zh-CN" altLang="en-US" sz="2000" b="1"/>
              <a:t>适用</a:t>
            </a:r>
            <a:r>
              <a:rPr lang="zh-CN" altLang="en-US" sz="2000"/>
              <a:t>：将纯度较低的化学品提纯至纯度较高的危险化学品的，适用本办法。</a:t>
            </a:r>
            <a:endParaRPr lang="en-US" altLang="zh-CN" sz="2000"/>
          </a:p>
          <a:p>
            <a:r>
              <a:rPr lang="zh-CN" altLang="en-US" sz="2000" b="1"/>
              <a:t>不适用：</a:t>
            </a:r>
            <a:r>
              <a:rPr lang="zh-CN" altLang="en-US" sz="2000"/>
              <a:t>购买某种危险化学品进行分装（包括充装）或者加入非危险化学品的溶剂进行稀释，然后销售或者使用的，不适用本办法。</a:t>
            </a:r>
            <a:endParaRPr lang="en-US" altLang="zh-CN" sz="2000"/>
          </a:p>
          <a:p>
            <a:endParaRPr lang="en-US" altLang="zh-CN" sz="2000"/>
          </a:p>
          <a:p>
            <a:r>
              <a:rPr lang="zh-CN" altLang="en-US" b="1">
                <a:solidFill>
                  <a:srgbClr val="FF0000"/>
                </a:solidFill>
              </a:rPr>
              <a:t>中间产品</a:t>
            </a:r>
            <a:r>
              <a:rPr lang="zh-CN" altLang="en-US" b="1"/>
              <a:t>：</a:t>
            </a:r>
            <a:r>
              <a:rPr lang="zh-CN" altLang="en-US"/>
              <a:t>是指为满足生产的需要，生产一种或者多种产品为下一个生产过程参与化学反应的原料。</a:t>
            </a:r>
            <a:endParaRPr lang="en-US" altLang="zh-CN"/>
          </a:p>
          <a:p>
            <a:endParaRPr lang="en-US" altLang="zh-CN" sz="2000"/>
          </a:p>
          <a:p>
            <a:endParaRPr lang="zh-CN" altLang="zh-CN" sz="2000"/>
          </a:p>
          <a:p>
            <a:endParaRPr lang="zh-CN" altLang="zh-CN"/>
          </a:p>
        </p:txBody>
      </p:sp>
      <p:sp>
        <p:nvSpPr>
          <p:cNvPr id="103430" name="Text Box 8"/>
          <p:cNvSpPr txBox="1">
            <a:spLocks noChangeArrowheads="1"/>
          </p:cNvSpPr>
          <p:nvPr/>
        </p:nvSpPr>
        <p:spPr bwMode="auto">
          <a:xfrm>
            <a:off x="468313" y="1928813"/>
            <a:ext cx="8321675" cy="892175"/>
          </a:xfrm>
          <a:prstGeom prst="rect">
            <a:avLst/>
          </a:prstGeom>
          <a:noFill/>
          <a:ln w="9525">
            <a:noFill/>
            <a:miter lim="800000"/>
            <a:headEnd/>
            <a:tailEnd/>
          </a:ln>
        </p:spPr>
        <p:txBody>
          <a:bodyPr>
            <a:spAutoFit/>
          </a:bodyPr>
          <a:lstStyle/>
          <a:p>
            <a:r>
              <a:rPr lang="en-US" altLang="zh-CN" sz="2800" b="1"/>
              <a:t>★ </a:t>
            </a:r>
            <a:r>
              <a:rPr lang="zh-CN" altLang="zh-CN" sz="2800" b="1"/>
              <a:t>《危险化学品生产企业安全生产许可证实施办法》</a:t>
            </a:r>
            <a:endParaRPr lang="en-US" altLang="zh-CN" sz="2800" b="1"/>
          </a:p>
          <a:p>
            <a:pPr algn="ctr"/>
            <a:r>
              <a:rPr lang="zh-CN" altLang="zh-CN" sz="2400" b="1"/>
              <a:t>（国家安全监管总局令第</a:t>
            </a:r>
            <a:r>
              <a:rPr lang="en-US" altLang="zh-CN" sz="2400" b="1"/>
              <a:t>41</a:t>
            </a:r>
            <a:r>
              <a:rPr lang="zh-CN" altLang="zh-CN" sz="2400" b="1"/>
              <a:t>号）</a:t>
            </a:r>
            <a:endParaRPr lang="zh-CN" altLang="zh-CN" sz="2400"/>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DFB96FC6-EFC2-412A-9B30-312B13E1DA06}" type="slidenum">
              <a:rPr lang="en-US" altLang="zh-CN" sz="1000">
                <a:solidFill>
                  <a:srgbClr val="FFFFFF"/>
                </a:solidFill>
              </a:rPr>
              <a:pPr algn="r"/>
              <a:t>49</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105477" name="Text Box 8"/>
          <p:cNvSpPr txBox="1">
            <a:spLocks noChangeArrowheads="1"/>
          </p:cNvSpPr>
          <p:nvPr/>
        </p:nvSpPr>
        <p:spPr bwMode="auto">
          <a:xfrm>
            <a:off x="714375" y="1928813"/>
            <a:ext cx="7786688" cy="892175"/>
          </a:xfrm>
          <a:prstGeom prst="rect">
            <a:avLst/>
          </a:prstGeom>
          <a:noFill/>
          <a:ln w="9525">
            <a:noFill/>
            <a:miter lim="800000"/>
            <a:headEnd/>
            <a:tailEnd/>
          </a:ln>
        </p:spPr>
        <p:txBody>
          <a:bodyPr>
            <a:spAutoFit/>
          </a:bodyPr>
          <a:lstStyle/>
          <a:p>
            <a:r>
              <a:rPr lang="zh-CN" altLang="zh-CN" sz="2800" b="1"/>
              <a:t>《危险化学品生产企业安全生产许可证实施办法》</a:t>
            </a:r>
            <a:endParaRPr lang="en-US" altLang="zh-CN" sz="2800" b="1"/>
          </a:p>
          <a:p>
            <a:pPr algn="ctr"/>
            <a:r>
              <a:rPr lang="zh-CN" altLang="zh-CN" sz="2400" b="1"/>
              <a:t>（国家安全监管总局令第</a:t>
            </a:r>
            <a:r>
              <a:rPr lang="en-US" altLang="zh-CN" sz="2400" b="1"/>
              <a:t>41</a:t>
            </a:r>
            <a:r>
              <a:rPr lang="zh-CN" altLang="zh-CN" sz="2400" b="1"/>
              <a:t>号）</a:t>
            </a:r>
            <a:endParaRPr lang="zh-CN" altLang="zh-CN" sz="2400"/>
          </a:p>
        </p:txBody>
      </p:sp>
      <p:sp>
        <p:nvSpPr>
          <p:cNvPr id="20" name="TextBox 19"/>
          <p:cNvSpPr txBox="1"/>
          <p:nvPr/>
        </p:nvSpPr>
        <p:spPr>
          <a:xfrm>
            <a:off x="214313" y="4572000"/>
            <a:ext cx="1714500"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申请</a:t>
            </a:r>
            <a:endParaRPr lang="en-US" altLang="zh-CN" sz="2000" dirty="0"/>
          </a:p>
          <a:p>
            <a:pPr>
              <a:defRPr/>
            </a:pPr>
            <a:r>
              <a:rPr lang="zh-CN" altLang="en-US" sz="1600" dirty="0"/>
              <a:t>（网上办事大厅）</a:t>
            </a:r>
            <a:endParaRPr lang="zh-CN" altLang="en-US" sz="1600" dirty="0"/>
          </a:p>
        </p:txBody>
      </p:sp>
      <p:sp>
        <p:nvSpPr>
          <p:cNvPr id="21" name="TextBox 20"/>
          <p:cNvSpPr txBox="1"/>
          <p:nvPr/>
        </p:nvSpPr>
        <p:spPr>
          <a:xfrm>
            <a:off x="2500313" y="4559300"/>
            <a:ext cx="1500187"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受理</a:t>
            </a:r>
            <a:endParaRPr lang="en-US" altLang="zh-CN" sz="2000" dirty="0"/>
          </a:p>
          <a:p>
            <a:pPr>
              <a:defRPr/>
            </a:pPr>
            <a:r>
              <a:rPr lang="zh-CN" altLang="en-US" sz="1600" dirty="0"/>
              <a:t>（区安监窗口）</a:t>
            </a:r>
            <a:endParaRPr lang="zh-CN" altLang="en-US" sz="1600" dirty="0"/>
          </a:p>
        </p:txBody>
      </p:sp>
      <p:sp>
        <p:nvSpPr>
          <p:cNvPr id="22" name="TextBox 21"/>
          <p:cNvSpPr txBox="1"/>
          <p:nvPr/>
        </p:nvSpPr>
        <p:spPr>
          <a:xfrm>
            <a:off x="4643438" y="4559300"/>
            <a:ext cx="1285875"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审批</a:t>
            </a:r>
            <a:endParaRPr lang="en-US" altLang="zh-CN" sz="2000" dirty="0"/>
          </a:p>
          <a:p>
            <a:pPr>
              <a:defRPr/>
            </a:pPr>
            <a:r>
              <a:rPr lang="zh-CN" altLang="en-US" sz="1600" dirty="0"/>
              <a:t>（</a:t>
            </a:r>
            <a:r>
              <a:rPr lang="zh-CN" altLang="en-US" sz="1600" dirty="0">
                <a:solidFill>
                  <a:srgbClr val="FF0000"/>
                </a:solidFill>
              </a:rPr>
              <a:t>市安监局</a:t>
            </a:r>
            <a:r>
              <a:rPr lang="zh-CN" altLang="en-US" sz="1600" dirty="0"/>
              <a:t>）</a:t>
            </a:r>
            <a:endParaRPr lang="zh-CN" altLang="en-US" sz="1600" dirty="0"/>
          </a:p>
        </p:txBody>
      </p:sp>
      <p:sp>
        <p:nvSpPr>
          <p:cNvPr id="23" name="TextBox 22"/>
          <p:cNvSpPr txBox="1"/>
          <p:nvPr/>
        </p:nvSpPr>
        <p:spPr>
          <a:xfrm>
            <a:off x="6858000" y="3987800"/>
            <a:ext cx="2286000" cy="369888"/>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altLang="zh-CN" dirty="0"/>
              <a:t>《</a:t>
            </a:r>
            <a:r>
              <a:rPr lang="zh-CN" altLang="en-US" dirty="0"/>
              <a:t>安全生产许可证</a:t>
            </a:r>
            <a:r>
              <a:rPr lang="en-US" altLang="zh-CN" dirty="0"/>
              <a:t>》</a:t>
            </a:r>
            <a:endParaRPr lang="zh-CN" altLang="en-US" dirty="0"/>
          </a:p>
        </p:txBody>
      </p:sp>
      <p:sp>
        <p:nvSpPr>
          <p:cNvPr id="24" name="TextBox 23"/>
          <p:cNvSpPr txBox="1"/>
          <p:nvPr/>
        </p:nvSpPr>
        <p:spPr>
          <a:xfrm>
            <a:off x="6929438" y="5202238"/>
            <a:ext cx="1857375" cy="369887"/>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defRPr/>
            </a:pPr>
            <a:r>
              <a:rPr lang="zh-CN" altLang="en-US" dirty="0"/>
              <a:t>不予发证通知书</a:t>
            </a:r>
            <a:endParaRPr lang="zh-CN" altLang="en-US" dirty="0"/>
          </a:p>
        </p:txBody>
      </p:sp>
      <p:sp>
        <p:nvSpPr>
          <p:cNvPr id="25" name="右箭头 24"/>
          <p:cNvSpPr/>
          <p:nvPr/>
        </p:nvSpPr>
        <p:spPr>
          <a:xfrm>
            <a:off x="1928813" y="4786313"/>
            <a:ext cx="500062"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sp>
        <p:nvSpPr>
          <p:cNvPr id="26" name="右箭头 25"/>
          <p:cNvSpPr/>
          <p:nvPr/>
        </p:nvSpPr>
        <p:spPr>
          <a:xfrm>
            <a:off x="4143375" y="4773613"/>
            <a:ext cx="500063"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cxnSp>
        <p:nvCxnSpPr>
          <p:cNvPr id="27" name="直接箭头连接符 26"/>
          <p:cNvCxnSpPr/>
          <p:nvPr/>
        </p:nvCxnSpPr>
        <p:spPr>
          <a:xfrm flipV="1">
            <a:off x="6000750" y="4344988"/>
            <a:ext cx="785813" cy="3571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8" name="直接箭头连接符 27"/>
          <p:cNvCxnSpPr/>
          <p:nvPr/>
        </p:nvCxnSpPr>
        <p:spPr>
          <a:xfrm>
            <a:off x="6000750" y="5059363"/>
            <a:ext cx="785813" cy="2444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9" name="TextBox 28"/>
          <p:cNvSpPr txBox="1">
            <a:spLocks noChangeArrowheads="1"/>
          </p:cNvSpPr>
          <p:nvPr/>
        </p:nvSpPr>
        <p:spPr bwMode="auto">
          <a:xfrm>
            <a:off x="5929313" y="4202113"/>
            <a:ext cx="714375" cy="339725"/>
          </a:xfrm>
          <a:prstGeom prst="rect">
            <a:avLst/>
          </a:prstGeom>
          <a:noFill/>
          <a:ln w="9525">
            <a:noFill/>
            <a:miter lim="800000"/>
            <a:headEnd/>
            <a:tailEnd/>
          </a:ln>
        </p:spPr>
        <p:txBody>
          <a:bodyPr>
            <a:spAutoFit/>
          </a:bodyPr>
          <a:lstStyle/>
          <a:p>
            <a:r>
              <a:rPr lang="zh-CN" altLang="en-US" sz="1600"/>
              <a:t>通过</a:t>
            </a:r>
          </a:p>
        </p:txBody>
      </p:sp>
      <p:sp>
        <p:nvSpPr>
          <p:cNvPr id="30" name="TextBox 29"/>
          <p:cNvSpPr txBox="1">
            <a:spLocks noChangeArrowheads="1"/>
          </p:cNvSpPr>
          <p:nvPr/>
        </p:nvSpPr>
        <p:spPr bwMode="auto">
          <a:xfrm>
            <a:off x="5857875" y="5221288"/>
            <a:ext cx="847725" cy="338137"/>
          </a:xfrm>
          <a:prstGeom prst="rect">
            <a:avLst/>
          </a:prstGeom>
          <a:noFill/>
          <a:ln w="9525">
            <a:noFill/>
            <a:miter lim="800000"/>
            <a:headEnd/>
            <a:tailEnd/>
          </a:ln>
        </p:spPr>
        <p:txBody>
          <a:bodyPr>
            <a:spAutoFit/>
          </a:bodyPr>
          <a:lstStyle/>
          <a:p>
            <a:r>
              <a:rPr lang="zh-CN" altLang="en-US" sz="1600"/>
              <a:t>不通过</a:t>
            </a:r>
          </a:p>
        </p:txBody>
      </p:sp>
      <p:sp>
        <p:nvSpPr>
          <p:cNvPr id="105489" name="TextBox 5"/>
          <p:cNvSpPr txBox="1">
            <a:spLocks noChangeArrowheads="1"/>
          </p:cNvSpPr>
          <p:nvPr/>
        </p:nvSpPr>
        <p:spPr bwMode="auto">
          <a:xfrm>
            <a:off x="214313" y="3513138"/>
            <a:ext cx="1428750" cy="400050"/>
          </a:xfrm>
          <a:prstGeom prst="rect">
            <a:avLst/>
          </a:prstGeom>
          <a:noFill/>
          <a:ln w="9525">
            <a:noFill/>
            <a:miter lim="800000"/>
            <a:headEnd/>
            <a:tailEnd/>
          </a:ln>
        </p:spPr>
        <p:txBody>
          <a:bodyPr>
            <a:spAutoFit/>
          </a:bodyPr>
          <a:lstStyle/>
          <a:p>
            <a:r>
              <a:rPr lang="zh-CN" altLang="en-US" sz="2000"/>
              <a:t>申办流程：</a:t>
            </a:r>
            <a:endParaRPr lang="zh-CN" altLang="zh-CN"/>
          </a:p>
        </p:txBody>
      </p:sp>
      <p:sp>
        <p:nvSpPr>
          <p:cNvPr id="33" name="TextBox 32"/>
          <p:cNvSpPr txBox="1"/>
          <p:nvPr/>
        </p:nvSpPr>
        <p:spPr>
          <a:xfrm>
            <a:off x="428596" y="2786058"/>
            <a:ext cx="3000396" cy="46166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altLang="zh-CN" sz="2400" b="1" dirty="0"/>
              <a:t>★</a:t>
            </a:r>
            <a:r>
              <a:rPr lang="zh-CN" altLang="en-US" sz="2400" b="1" dirty="0"/>
              <a:t>安全生产许可证</a:t>
            </a:r>
            <a:endParaRPr lang="zh-CN" altLang="zh-CN" sz="2400" dirty="0"/>
          </a:p>
        </p:txBody>
      </p:sp>
      <p:sp>
        <p:nvSpPr>
          <p:cNvPr id="19"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heckerboard(across)">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checkerboard(across)">
                                      <p:cBhvr>
                                        <p:cTn id="12" dur="500"/>
                                        <p:tgtEl>
                                          <p:spTgt spid="25"/>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checkerboard(across)">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checkerboard(across)">
                                      <p:cBhvr>
                                        <p:cTn id="20" dur="500"/>
                                        <p:tgtEl>
                                          <p:spTgt spid="26"/>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checkerboard(across)">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checkerboard(across)">
                                      <p:cBhvr>
                                        <p:cTn id="28" dur="500"/>
                                        <p:tgtEl>
                                          <p:spTgt spid="29"/>
                                        </p:tgtEl>
                                      </p:cBhvr>
                                    </p:animEffect>
                                  </p:childTnLst>
                                </p:cTn>
                              </p:par>
                              <p:par>
                                <p:cTn id="29" presetID="5" presetClass="entr" presetSubtype="1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checkerboard(across)">
                                      <p:cBhvr>
                                        <p:cTn id="31" dur="500"/>
                                        <p:tgtEl>
                                          <p:spTgt spid="27"/>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checkerboard(across)">
                                      <p:cBhvr>
                                        <p:cTn id="34" dur="500"/>
                                        <p:tgtEl>
                                          <p:spTgt spid="23"/>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checkerboard(across)">
                                      <p:cBhvr>
                                        <p:cTn id="39" dur="500"/>
                                        <p:tgtEl>
                                          <p:spTgt spid="30"/>
                                        </p:tgtEl>
                                      </p:cBhvr>
                                    </p:animEffect>
                                  </p:childTnLst>
                                </p:cTn>
                              </p:par>
                              <p:par>
                                <p:cTn id="40" presetID="5" presetClass="entr" presetSubtype="10" fill="hold" nodeType="with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checkerboard(across)">
                                      <p:cBhvr>
                                        <p:cTn id="42" dur="500"/>
                                        <p:tgtEl>
                                          <p:spTgt spid="28"/>
                                        </p:tgtEl>
                                      </p:cBhvr>
                                    </p:animEffect>
                                  </p:childTnLst>
                                </p:cTn>
                              </p:par>
                              <p:par>
                                <p:cTn id="43" presetID="5" presetClass="entr" presetSubtype="1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checkerboard(across)">
                                      <p:cBhvr>
                                        <p:cTn id="4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25" grpId="0" animBg="1"/>
      <p:bldP spid="26" grpId="0" animBg="1"/>
      <p:bldP spid="29" grpId="0"/>
      <p:bldP spid="3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4E9C6AB9-4E52-4D93-9629-347BCC4EC15D}" type="slidenum">
              <a:rPr lang="en-US" altLang="zh-CN" sz="1000">
                <a:solidFill>
                  <a:srgbClr val="FFFFFF"/>
                </a:solidFill>
              </a:rPr>
              <a:pPr algn="r"/>
              <a:t>5</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19461" name="TextBox 4"/>
          <p:cNvSpPr txBox="1">
            <a:spLocks noChangeArrowheads="1"/>
          </p:cNvSpPr>
          <p:nvPr/>
        </p:nvSpPr>
        <p:spPr bwMode="auto">
          <a:xfrm>
            <a:off x="250825" y="2276475"/>
            <a:ext cx="8642350" cy="4173538"/>
          </a:xfrm>
          <a:prstGeom prst="rect">
            <a:avLst/>
          </a:prstGeom>
          <a:noFill/>
          <a:ln w="9525">
            <a:noFill/>
            <a:miter lim="800000"/>
            <a:headEnd/>
            <a:tailEnd/>
          </a:ln>
        </p:spPr>
        <p:txBody>
          <a:bodyPr>
            <a:spAutoFit/>
          </a:bodyPr>
          <a:lstStyle/>
          <a:p>
            <a:r>
              <a:rPr lang="zh-CN" altLang="en-US" sz="2800" b="1"/>
              <a:t>二、行政</a:t>
            </a:r>
            <a:r>
              <a:rPr lang="zh-CN" altLang="zh-CN" sz="2800" b="1"/>
              <a:t>法规</a:t>
            </a:r>
          </a:p>
          <a:p>
            <a:endParaRPr lang="zh-CN" altLang="en-US" sz="2400"/>
          </a:p>
          <a:p>
            <a:r>
              <a:rPr lang="zh-CN" altLang="zh-CN"/>
              <a:t>●</a:t>
            </a:r>
            <a:r>
              <a:rPr lang="zh-CN" altLang="zh-CN" sz="2400" u="sng"/>
              <a:t>《危险化学品安全管理条例》（国务院令第</a:t>
            </a:r>
            <a:r>
              <a:rPr lang="en-US" altLang="zh-CN" sz="2400" u="sng"/>
              <a:t>591</a:t>
            </a:r>
            <a:r>
              <a:rPr lang="zh-CN" altLang="zh-CN" sz="2400" u="sng"/>
              <a:t>号）</a:t>
            </a:r>
          </a:p>
          <a:p>
            <a:endParaRPr lang="zh-CN" altLang="en-US" u="sng"/>
          </a:p>
          <a:p>
            <a:r>
              <a:rPr lang="zh-CN" altLang="zh-CN"/>
              <a:t>● </a:t>
            </a:r>
            <a:r>
              <a:rPr lang="zh-CN" altLang="zh-CN" sz="2400"/>
              <a:t>《安全生产许可证条例》（国务院令第</a:t>
            </a:r>
            <a:r>
              <a:rPr lang="en-US" altLang="zh-CN" sz="2400"/>
              <a:t>397</a:t>
            </a:r>
            <a:r>
              <a:rPr lang="zh-CN" altLang="zh-CN" sz="2400"/>
              <a:t>号）</a:t>
            </a:r>
          </a:p>
          <a:p>
            <a:endParaRPr lang="zh-CN" altLang="en-US"/>
          </a:p>
          <a:p>
            <a:r>
              <a:rPr lang="zh-CN" altLang="zh-CN"/>
              <a:t>● </a:t>
            </a:r>
            <a:r>
              <a:rPr lang="zh-CN" altLang="zh-CN" sz="2400"/>
              <a:t>《特种设备安全监察条例》（国务院令第</a:t>
            </a:r>
            <a:r>
              <a:rPr lang="en-US" altLang="zh-CN" sz="2400"/>
              <a:t>373</a:t>
            </a:r>
            <a:r>
              <a:rPr lang="zh-CN" altLang="zh-CN" sz="2400"/>
              <a:t>号）</a:t>
            </a:r>
          </a:p>
          <a:p>
            <a:endParaRPr lang="zh-CN" altLang="en-US"/>
          </a:p>
          <a:p>
            <a:r>
              <a:rPr lang="zh-CN" altLang="zh-CN"/>
              <a:t>● </a:t>
            </a:r>
            <a:r>
              <a:rPr lang="zh-CN" altLang="zh-CN" sz="2400"/>
              <a:t>《使用有毒物品作业场所劳动保护条例》（国务院令第</a:t>
            </a:r>
            <a:r>
              <a:rPr lang="en-US" altLang="zh-CN" sz="2400"/>
              <a:t>352</a:t>
            </a:r>
            <a:r>
              <a:rPr lang="zh-CN" altLang="zh-CN" sz="2400"/>
              <a:t>号）</a:t>
            </a:r>
          </a:p>
          <a:p>
            <a:endParaRPr lang="zh-CN" altLang="en-US"/>
          </a:p>
          <a:p>
            <a:r>
              <a:rPr lang="zh-CN" altLang="zh-CN"/>
              <a:t>● </a:t>
            </a:r>
            <a:r>
              <a:rPr lang="zh-CN" altLang="zh-CN" sz="2400"/>
              <a:t>《易制毒化学品管理条例》（国务院令第</a:t>
            </a:r>
            <a:r>
              <a:rPr lang="en-US" altLang="zh-CN" sz="2400"/>
              <a:t>445</a:t>
            </a:r>
            <a:r>
              <a:rPr lang="zh-CN" altLang="zh-CN" sz="2400"/>
              <a:t>号）</a:t>
            </a:r>
          </a:p>
          <a:p>
            <a:endParaRPr lang="zh-CN" altLang="en-US" sz="2400"/>
          </a:p>
        </p:txBody>
      </p:sp>
      <p:sp>
        <p:nvSpPr>
          <p:cNvPr id="7"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1C7FBA10-FC97-4A88-B2DD-482A02CA15AF}" type="slidenum">
              <a:rPr lang="en-US" altLang="zh-CN" sz="1000">
                <a:solidFill>
                  <a:srgbClr val="FFFFFF"/>
                </a:solidFill>
              </a:rPr>
              <a:pPr algn="r"/>
              <a:t>50</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107525" name="TextBox 5"/>
          <p:cNvSpPr txBox="1">
            <a:spLocks noChangeArrowheads="1"/>
          </p:cNvSpPr>
          <p:nvPr/>
        </p:nvSpPr>
        <p:spPr bwMode="auto">
          <a:xfrm>
            <a:off x="357188" y="2571750"/>
            <a:ext cx="8786812" cy="5140325"/>
          </a:xfrm>
          <a:prstGeom prst="rect">
            <a:avLst/>
          </a:prstGeom>
          <a:noFill/>
          <a:ln w="9525">
            <a:noFill/>
            <a:miter lim="800000"/>
            <a:headEnd/>
            <a:tailEnd/>
          </a:ln>
        </p:spPr>
        <p:txBody>
          <a:bodyPr>
            <a:spAutoFit/>
          </a:bodyPr>
          <a:lstStyle/>
          <a:p>
            <a:r>
              <a:rPr lang="en-US" altLang="zh-CN" sz="2000" b="1"/>
              <a:t>★</a:t>
            </a:r>
            <a:r>
              <a:rPr lang="zh-CN" altLang="zh-CN" sz="2000" b="1">
                <a:solidFill>
                  <a:srgbClr val="FF0000"/>
                </a:solidFill>
              </a:rPr>
              <a:t>申请资料</a:t>
            </a:r>
            <a:endParaRPr lang="zh-CN" altLang="zh-CN" sz="2000">
              <a:solidFill>
                <a:srgbClr val="FF0000"/>
              </a:solidFill>
            </a:endParaRPr>
          </a:p>
          <a:p>
            <a:r>
              <a:rPr lang="zh-CN" altLang="zh-CN" sz="1600"/>
              <a:t>（一）申请安全生产许可证的文件及申请书；</a:t>
            </a:r>
            <a:r>
              <a:rPr lang="en-US" altLang="zh-CN" sz="1600"/>
              <a:t> </a:t>
            </a:r>
            <a:endParaRPr lang="zh-CN" altLang="zh-CN" sz="1600"/>
          </a:p>
          <a:p>
            <a:r>
              <a:rPr lang="zh-CN" altLang="zh-CN" sz="1600"/>
              <a:t>（二）安全生产责任制文件，安全生产规章制度、岗位操作安全规程清单；</a:t>
            </a:r>
          </a:p>
          <a:p>
            <a:r>
              <a:rPr lang="zh-CN" altLang="zh-CN" sz="1600"/>
              <a:t>（三）设置安全生产管理机构，配备专职安全生产管理人员的文件复制件；</a:t>
            </a:r>
          </a:p>
          <a:p>
            <a:r>
              <a:rPr lang="zh-CN" altLang="zh-CN" sz="1600"/>
              <a:t>（四）主要负责人、分管安全负责人、安全生产管理人员和特种作业人员的</a:t>
            </a:r>
            <a:r>
              <a:rPr lang="zh-CN" altLang="en-US" sz="1600"/>
              <a:t>资格证书（考核合格证书）</a:t>
            </a:r>
            <a:r>
              <a:rPr lang="zh-CN" altLang="zh-CN" sz="1600"/>
              <a:t>或者特种作业操作证复制件；</a:t>
            </a:r>
          </a:p>
          <a:p>
            <a:r>
              <a:rPr lang="zh-CN" altLang="zh-CN" sz="1600"/>
              <a:t>（五）与安全生产有关的费用提取和使用情况报告，新建企业提交有关安全生产费用提取和使用规定的文件；</a:t>
            </a:r>
          </a:p>
          <a:p>
            <a:r>
              <a:rPr lang="zh-CN" altLang="zh-CN" sz="1600"/>
              <a:t>（六）为从业人员缴纳工伤保险费的证明材料；</a:t>
            </a:r>
          </a:p>
          <a:p>
            <a:r>
              <a:rPr lang="zh-CN" altLang="zh-CN" sz="1600"/>
              <a:t>（七）危险化学品事故应急救援预案的备案证明文件；</a:t>
            </a:r>
          </a:p>
          <a:p>
            <a:r>
              <a:rPr lang="zh-CN" altLang="zh-CN" sz="1600"/>
              <a:t>（八）危险化学品登记证复制件；</a:t>
            </a:r>
          </a:p>
          <a:p>
            <a:r>
              <a:rPr lang="zh-CN" altLang="zh-CN" sz="1600"/>
              <a:t>（九）工商营业执照副本或者工商核准文件复制件；</a:t>
            </a:r>
          </a:p>
          <a:p>
            <a:r>
              <a:rPr lang="zh-CN" altLang="zh-CN" sz="1600"/>
              <a:t>（十）具备资质的中介机构出具的</a:t>
            </a:r>
            <a:r>
              <a:rPr lang="zh-CN" altLang="zh-CN" sz="1600" b="1"/>
              <a:t>安全评价报告</a:t>
            </a:r>
            <a:r>
              <a:rPr lang="zh-CN" altLang="zh-CN" sz="1600"/>
              <a:t>；</a:t>
            </a:r>
          </a:p>
          <a:p>
            <a:r>
              <a:rPr lang="zh-CN" altLang="zh-CN" sz="1600"/>
              <a:t>（十一）新建企业的竣工验收报告；</a:t>
            </a:r>
          </a:p>
          <a:p>
            <a:r>
              <a:rPr lang="zh-CN" altLang="zh-CN" sz="1600"/>
              <a:t>（十二）应急救援组织或者应急救援人员，以及应急救援器材、设备设施清单。</a:t>
            </a:r>
          </a:p>
          <a:p>
            <a:r>
              <a:rPr lang="zh-CN" altLang="zh-CN" sz="1600"/>
              <a:t>有危险化学品重大危险源的企业，除提交本条第一款规定的文件、资料外，还应当提供重大危险源及其应急预案的备案证明文件、资料。</a:t>
            </a:r>
          </a:p>
          <a:p>
            <a:endParaRPr lang="en-US" altLang="zh-CN"/>
          </a:p>
          <a:p>
            <a:endParaRPr lang="zh-CN" altLang="zh-CN"/>
          </a:p>
          <a:p>
            <a:endParaRPr lang="zh-CN" altLang="zh-CN"/>
          </a:p>
        </p:txBody>
      </p:sp>
      <p:sp>
        <p:nvSpPr>
          <p:cNvPr id="107526" name="Text Box 8"/>
          <p:cNvSpPr txBox="1">
            <a:spLocks noChangeArrowheads="1"/>
          </p:cNvSpPr>
          <p:nvPr/>
        </p:nvSpPr>
        <p:spPr bwMode="auto">
          <a:xfrm>
            <a:off x="714375" y="1928813"/>
            <a:ext cx="7786688" cy="892175"/>
          </a:xfrm>
          <a:prstGeom prst="rect">
            <a:avLst/>
          </a:prstGeom>
          <a:noFill/>
          <a:ln w="9525">
            <a:noFill/>
            <a:miter lim="800000"/>
            <a:headEnd/>
            <a:tailEnd/>
          </a:ln>
        </p:spPr>
        <p:txBody>
          <a:bodyPr>
            <a:spAutoFit/>
          </a:bodyPr>
          <a:lstStyle/>
          <a:p>
            <a:r>
              <a:rPr lang="zh-CN" altLang="zh-CN" sz="2800" b="1"/>
              <a:t>《危险化学品生产企业安全生产许可证实施办法》</a:t>
            </a:r>
            <a:endParaRPr lang="en-US" altLang="zh-CN" sz="2800" b="1"/>
          </a:p>
          <a:p>
            <a:pPr algn="ctr"/>
            <a:r>
              <a:rPr lang="zh-CN" altLang="zh-CN" sz="2400" b="1"/>
              <a:t>（国家安全监管总局令第</a:t>
            </a:r>
            <a:r>
              <a:rPr lang="en-US" altLang="zh-CN" sz="2400" b="1"/>
              <a:t>41</a:t>
            </a:r>
            <a:r>
              <a:rPr lang="zh-CN" altLang="zh-CN" sz="2400" b="1"/>
              <a:t>号）</a:t>
            </a:r>
            <a:endParaRPr lang="zh-CN" altLang="zh-CN" sz="2400"/>
          </a:p>
        </p:txBody>
      </p:sp>
      <p:sp>
        <p:nvSpPr>
          <p:cNvPr id="9"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DAF62143-F61E-4CA7-A867-694020136A6A}" type="slidenum">
              <a:rPr lang="en-US" altLang="zh-CN" sz="1000">
                <a:solidFill>
                  <a:srgbClr val="FFFFFF"/>
                </a:solidFill>
              </a:rPr>
              <a:pPr algn="r"/>
              <a:t>51</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109573" name="TextBox 5"/>
          <p:cNvSpPr txBox="1">
            <a:spLocks noChangeArrowheads="1"/>
          </p:cNvSpPr>
          <p:nvPr/>
        </p:nvSpPr>
        <p:spPr bwMode="auto">
          <a:xfrm>
            <a:off x="714375" y="3071813"/>
            <a:ext cx="7786688" cy="3508375"/>
          </a:xfrm>
          <a:prstGeom prst="rect">
            <a:avLst/>
          </a:prstGeom>
          <a:noFill/>
          <a:ln w="9525">
            <a:noFill/>
            <a:miter lim="800000"/>
            <a:headEnd/>
            <a:tailEnd/>
          </a:ln>
        </p:spPr>
        <p:txBody>
          <a:bodyPr>
            <a:spAutoFit/>
          </a:bodyPr>
          <a:lstStyle/>
          <a:p>
            <a:r>
              <a:rPr lang="zh-CN" altLang="zh-CN" sz="2400" b="1"/>
              <a:t>适用范围</a:t>
            </a:r>
            <a:r>
              <a:rPr lang="zh-CN" altLang="zh-CN" sz="2400"/>
              <a:t>：在中华人民共和国境内从事列入《危险化学品目录》的危险化学品的经营（包括</a:t>
            </a:r>
            <a:r>
              <a:rPr lang="zh-CN" altLang="zh-CN" sz="2400">
                <a:solidFill>
                  <a:srgbClr val="FF0000"/>
                </a:solidFill>
              </a:rPr>
              <a:t>仓储经营</a:t>
            </a:r>
            <a:r>
              <a:rPr lang="zh-CN" altLang="zh-CN" sz="2400"/>
              <a:t>）活动，适用本办法。</a:t>
            </a:r>
          </a:p>
          <a:p>
            <a:endParaRPr lang="en-US" altLang="zh-CN" sz="2400" b="1"/>
          </a:p>
          <a:p>
            <a:r>
              <a:rPr lang="zh-CN" altLang="en-US" sz="2400" b="1"/>
              <a:t>不适用</a:t>
            </a:r>
            <a:r>
              <a:rPr lang="zh-CN" altLang="en-US" sz="2400"/>
              <a:t>：</a:t>
            </a:r>
            <a:r>
              <a:rPr lang="zh-CN" altLang="zh-CN" sz="2400"/>
              <a:t>民用爆炸物品、放射性物品、核能物质和城镇燃气的经营活动。</a:t>
            </a:r>
          </a:p>
          <a:p>
            <a:endParaRPr lang="zh-CN" altLang="zh-CN" sz="2400"/>
          </a:p>
          <a:p>
            <a:endParaRPr lang="en-US" altLang="zh-CN"/>
          </a:p>
          <a:p>
            <a:endParaRPr lang="zh-CN" altLang="zh-CN"/>
          </a:p>
          <a:p>
            <a:endParaRPr lang="zh-CN" altLang="zh-CN"/>
          </a:p>
        </p:txBody>
      </p:sp>
      <p:sp>
        <p:nvSpPr>
          <p:cNvPr id="109574" name="Text Box 8"/>
          <p:cNvSpPr txBox="1">
            <a:spLocks noChangeArrowheads="1"/>
          </p:cNvSpPr>
          <p:nvPr/>
        </p:nvSpPr>
        <p:spPr bwMode="auto">
          <a:xfrm>
            <a:off x="714375" y="1928813"/>
            <a:ext cx="7786688" cy="892175"/>
          </a:xfrm>
          <a:prstGeom prst="rect">
            <a:avLst/>
          </a:prstGeom>
          <a:noFill/>
          <a:ln w="9525">
            <a:noFill/>
            <a:miter lim="800000"/>
            <a:headEnd/>
            <a:tailEnd/>
          </a:ln>
        </p:spPr>
        <p:txBody>
          <a:bodyPr>
            <a:spAutoFit/>
          </a:bodyPr>
          <a:lstStyle/>
          <a:p>
            <a:pPr algn="ctr"/>
            <a:r>
              <a:rPr lang="en-US" altLang="zh-CN" sz="2800" b="1"/>
              <a:t>★ </a:t>
            </a:r>
            <a:r>
              <a:rPr lang="zh-CN" altLang="zh-CN" sz="2800" b="1"/>
              <a:t>《危险化学品经营许可证管理办法》</a:t>
            </a:r>
            <a:endParaRPr lang="en-US" altLang="zh-CN" sz="2800" b="1"/>
          </a:p>
          <a:p>
            <a:pPr algn="ctr"/>
            <a:r>
              <a:rPr lang="zh-CN" altLang="zh-CN" sz="2400" b="1"/>
              <a:t>（国家安全监管总局令第</a:t>
            </a:r>
            <a:r>
              <a:rPr lang="en-US" altLang="zh-CN" sz="2400" b="1"/>
              <a:t>55</a:t>
            </a:r>
            <a:r>
              <a:rPr lang="zh-CN" altLang="zh-CN" sz="2400" b="1"/>
              <a:t>号）</a:t>
            </a:r>
            <a:endParaRPr lang="zh-CN" altLang="zh-CN" sz="2400"/>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13DA9A80-0A51-4282-AB76-42C87DF5A44C}" type="slidenum">
              <a:rPr lang="en-US" altLang="zh-CN" sz="1000">
                <a:solidFill>
                  <a:srgbClr val="FFFFFF"/>
                </a:solidFill>
              </a:rPr>
              <a:pPr algn="r"/>
              <a:t>52</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111621" name="Text Box 8"/>
          <p:cNvSpPr txBox="1">
            <a:spLocks noChangeArrowheads="1"/>
          </p:cNvSpPr>
          <p:nvPr/>
        </p:nvSpPr>
        <p:spPr bwMode="auto">
          <a:xfrm>
            <a:off x="714375" y="1928813"/>
            <a:ext cx="7786688" cy="892175"/>
          </a:xfrm>
          <a:prstGeom prst="rect">
            <a:avLst/>
          </a:prstGeom>
          <a:noFill/>
          <a:ln w="9525">
            <a:noFill/>
            <a:miter lim="800000"/>
            <a:headEnd/>
            <a:tailEnd/>
          </a:ln>
        </p:spPr>
        <p:txBody>
          <a:bodyPr>
            <a:spAutoFit/>
          </a:bodyPr>
          <a:lstStyle/>
          <a:p>
            <a:pPr algn="ctr"/>
            <a:r>
              <a:rPr lang="zh-CN" altLang="zh-CN" sz="2800" b="1"/>
              <a:t>《危险化学品经营许可证管理办法》</a:t>
            </a:r>
            <a:endParaRPr lang="en-US" altLang="zh-CN" sz="2800" b="1"/>
          </a:p>
          <a:p>
            <a:pPr algn="ctr"/>
            <a:r>
              <a:rPr lang="zh-CN" altLang="zh-CN" sz="2400" b="1"/>
              <a:t>（国家安全监管总局令第</a:t>
            </a:r>
            <a:r>
              <a:rPr lang="en-US" altLang="zh-CN" sz="2400" b="1"/>
              <a:t>55</a:t>
            </a:r>
            <a:r>
              <a:rPr lang="zh-CN" altLang="zh-CN" sz="2400" b="1"/>
              <a:t>号）</a:t>
            </a:r>
            <a:endParaRPr lang="zh-CN" altLang="zh-CN" sz="2400"/>
          </a:p>
        </p:txBody>
      </p:sp>
      <p:sp>
        <p:nvSpPr>
          <p:cNvPr id="8" name="TextBox 7"/>
          <p:cNvSpPr txBox="1"/>
          <p:nvPr/>
        </p:nvSpPr>
        <p:spPr>
          <a:xfrm>
            <a:off x="428596" y="2786058"/>
            <a:ext cx="2143140" cy="46166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altLang="zh-CN" sz="2400" b="1" dirty="0"/>
              <a:t>★</a:t>
            </a:r>
            <a:r>
              <a:rPr lang="zh-CN" altLang="en-US" sz="2400" b="1" dirty="0"/>
              <a:t>经营许可证</a:t>
            </a:r>
            <a:endParaRPr lang="zh-CN" altLang="zh-CN" sz="2400" dirty="0"/>
          </a:p>
        </p:txBody>
      </p:sp>
      <p:sp>
        <p:nvSpPr>
          <p:cNvPr id="10" name="TextBox 9"/>
          <p:cNvSpPr txBox="1"/>
          <p:nvPr/>
        </p:nvSpPr>
        <p:spPr>
          <a:xfrm>
            <a:off x="142875" y="4572000"/>
            <a:ext cx="1714500"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申请</a:t>
            </a:r>
            <a:endParaRPr lang="en-US" altLang="zh-CN" sz="2000" dirty="0"/>
          </a:p>
          <a:p>
            <a:pPr>
              <a:defRPr/>
            </a:pPr>
            <a:r>
              <a:rPr lang="zh-CN" altLang="en-US" sz="1600" dirty="0"/>
              <a:t>（网上办事大厅）</a:t>
            </a:r>
            <a:endParaRPr lang="zh-CN" altLang="en-US" sz="1600" dirty="0"/>
          </a:p>
        </p:txBody>
      </p:sp>
      <p:sp>
        <p:nvSpPr>
          <p:cNvPr id="11" name="TextBox 10"/>
          <p:cNvSpPr txBox="1"/>
          <p:nvPr/>
        </p:nvSpPr>
        <p:spPr>
          <a:xfrm>
            <a:off x="2428875" y="4559300"/>
            <a:ext cx="1500188"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受理</a:t>
            </a:r>
            <a:endParaRPr lang="en-US" altLang="zh-CN" sz="2000" dirty="0"/>
          </a:p>
          <a:p>
            <a:pPr>
              <a:defRPr/>
            </a:pPr>
            <a:r>
              <a:rPr lang="zh-CN" altLang="en-US" sz="1600" dirty="0"/>
              <a:t>（区安监窗口）</a:t>
            </a:r>
            <a:endParaRPr lang="zh-CN" altLang="en-US" sz="1600" dirty="0"/>
          </a:p>
        </p:txBody>
      </p:sp>
      <p:sp>
        <p:nvSpPr>
          <p:cNvPr id="12" name="TextBox 11"/>
          <p:cNvSpPr txBox="1"/>
          <p:nvPr/>
        </p:nvSpPr>
        <p:spPr>
          <a:xfrm>
            <a:off x="4214813" y="3857625"/>
            <a:ext cx="1214437" cy="83026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1600" dirty="0"/>
              <a:t>剧毒化学品</a:t>
            </a:r>
            <a:endParaRPr lang="en-US" altLang="zh-CN" sz="1600" dirty="0"/>
          </a:p>
          <a:p>
            <a:pPr algn="ctr">
              <a:defRPr/>
            </a:pPr>
            <a:r>
              <a:rPr lang="zh-CN" altLang="en-US" sz="1600" dirty="0"/>
              <a:t>审批</a:t>
            </a:r>
            <a:endParaRPr lang="en-US" altLang="zh-CN" sz="1600" dirty="0"/>
          </a:p>
          <a:p>
            <a:pPr algn="ctr">
              <a:defRPr/>
            </a:pPr>
            <a:r>
              <a:rPr lang="zh-CN" altLang="en-US" sz="1600" dirty="0"/>
              <a:t>（</a:t>
            </a:r>
            <a:r>
              <a:rPr lang="zh-CN" altLang="en-US" sz="1600" b="1" dirty="0">
                <a:solidFill>
                  <a:srgbClr val="FF0000"/>
                </a:solidFill>
              </a:rPr>
              <a:t>市</a:t>
            </a:r>
            <a:r>
              <a:rPr lang="zh-CN" altLang="en-US" sz="1600" dirty="0">
                <a:solidFill>
                  <a:srgbClr val="FF0000"/>
                </a:solidFill>
              </a:rPr>
              <a:t>安监局</a:t>
            </a:r>
            <a:r>
              <a:rPr lang="zh-CN" altLang="en-US" sz="1600" dirty="0"/>
              <a:t>）</a:t>
            </a:r>
            <a:endParaRPr lang="zh-CN" altLang="en-US" sz="1600" dirty="0"/>
          </a:p>
        </p:txBody>
      </p:sp>
      <p:sp>
        <p:nvSpPr>
          <p:cNvPr id="13" name="TextBox 12"/>
          <p:cNvSpPr txBox="1"/>
          <p:nvPr/>
        </p:nvSpPr>
        <p:spPr>
          <a:xfrm>
            <a:off x="7000875" y="3929063"/>
            <a:ext cx="1928813" cy="369887"/>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altLang="zh-CN" dirty="0"/>
              <a:t>《</a:t>
            </a:r>
            <a:r>
              <a:rPr lang="zh-CN" altLang="en-US" dirty="0"/>
              <a:t>经营许可证</a:t>
            </a:r>
            <a:r>
              <a:rPr lang="en-US" altLang="zh-CN" dirty="0"/>
              <a:t>》</a:t>
            </a:r>
            <a:endParaRPr lang="zh-CN" altLang="en-US" dirty="0"/>
          </a:p>
        </p:txBody>
      </p:sp>
      <p:sp>
        <p:nvSpPr>
          <p:cNvPr id="14" name="TextBox 13"/>
          <p:cNvSpPr txBox="1"/>
          <p:nvPr/>
        </p:nvSpPr>
        <p:spPr>
          <a:xfrm>
            <a:off x="7000875" y="5214938"/>
            <a:ext cx="1857375" cy="369887"/>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defRPr/>
            </a:pPr>
            <a:r>
              <a:rPr lang="zh-CN" altLang="en-US" dirty="0"/>
              <a:t>不予发证通知书</a:t>
            </a:r>
            <a:endParaRPr lang="zh-CN" altLang="en-US" dirty="0"/>
          </a:p>
        </p:txBody>
      </p:sp>
      <p:sp>
        <p:nvSpPr>
          <p:cNvPr id="15" name="右箭头 14"/>
          <p:cNvSpPr/>
          <p:nvPr/>
        </p:nvSpPr>
        <p:spPr>
          <a:xfrm>
            <a:off x="1857375" y="4786313"/>
            <a:ext cx="500063"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sp>
        <p:nvSpPr>
          <p:cNvPr id="16" name="右箭头 15"/>
          <p:cNvSpPr/>
          <p:nvPr/>
        </p:nvSpPr>
        <p:spPr>
          <a:xfrm>
            <a:off x="5572125" y="4786313"/>
            <a:ext cx="500063"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cxnSp>
        <p:nvCxnSpPr>
          <p:cNvPr id="17" name="直接箭头连接符 16"/>
          <p:cNvCxnSpPr/>
          <p:nvPr/>
        </p:nvCxnSpPr>
        <p:spPr>
          <a:xfrm flipV="1">
            <a:off x="6000750" y="4344988"/>
            <a:ext cx="785813" cy="3571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直接箭头连接符 17"/>
          <p:cNvCxnSpPr/>
          <p:nvPr/>
        </p:nvCxnSpPr>
        <p:spPr>
          <a:xfrm>
            <a:off x="6000750" y="5059363"/>
            <a:ext cx="785813" cy="2444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9" name="TextBox 18"/>
          <p:cNvSpPr txBox="1">
            <a:spLocks noChangeArrowheads="1"/>
          </p:cNvSpPr>
          <p:nvPr/>
        </p:nvSpPr>
        <p:spPr bwMode="auto">
          <a:xfrm>
            <a:off x="5929313" y="4202113"/>
            <a:ext cx="714375" cy="339725"/>
          </a:xfrm>
          <a:prstGeom prst="rect">
            <a:avLst/>
          </a:prstGeom>
          <a:noFill/>
          <a:ln w="9525">
            <a:noFill/>
            <a:miter lim="800000"/>
            <a:headEnd/>
            <a:tailEnd/>
          </a:ln>
        </p:spPr>
        <p:txBody>
          <a:bodyPr>
            <a:spAutoFit/>
          </a:bodyPr>
          <a:lstStyle/>
          <a:p>
            <a:r>
              <a:rPr lang="zh-CN" altLang="en-US" sz="1600"/>
              <a:t>通过</a:t>
            </a:r>
          </a:p>
        </p:txBody>
      </p:sp>
      <p:sp>
        <p:nvSpPr>
          <p:cNvPr id="20" name="TextBox 19"/>
          <p:cNvSpPr txBox="1">
            <a:spLocks noChangeArrowheads="1"/>
          </p:cNvSpPr>
          <p:nvPr/>
        </p:nvSpPr>
        <p:spPr bwMode="auto">
          <a:xfrm>
            <a:off x="5857875" y="5221288"/>
            <a:ext cx="847725" cy="338137"/>
          </a:xfrm>
          <a:prstGeom prst="rect">
            <a:avLst/>
          </a:prstGeom>
          <a:noFill/>
          <a:ln w="9525">
            <a:noFill/>
            <a:miter lim="800000"/>
            <a:headEnd/>
            <a:tailEnd/>
          </a:ln>
        </p:spPr>
        <p:txBody>
          <a:bodyPr>
            <a:spAutoFit/>
          </a:bodyPr>
          <a:lstStyle/>
          <a:p>
            <a:r>
              <a:rPr lang="zh-CN" altLang="en-US" sz="1600"/>
              <a:t>不通过</a:t>
            </a:r>
          </a:p>
        </p:txBody>
      </p:sp>
      <p:sp>
        <p:nvSpPr>
          <p:cNvPr id="111636" name="TextBox 5"/>
          <p:cNvSpPr txBox="1">
            <a:spLocks noChangeArrowheads="1"/>
          </p:cNvSpPr>
          <p:nvPr/>
        </p:nvSpPr>
        <p:spPr bwMode="auto">
          <a:xfrm>
            <a:off x="214313" y="3513138"/>
            <a:ext cx="1428750" cy="400050"/>
          </a:xfrm>
          <a:prstGeom prst="rect">
            <a:avLst/>
          </a:prstGeom>
          <a:noFill/>
          <a:ln w="9525">
            <a:noFill/>
            <a:miter lim="800000"/>
            <a:headEnd/>
            <a:tailEnd/>
          </a:ln>
        </p:spPr>
        <p:txBody>
          <a:bodyPr>
            <a:spAutoFit/>
          </a:bodyPr>
          <a:lstStyle/>
          <a:p>
            <a:r>
              <a:rPr lang="zh-CN" altLang="en-US" sz="2000"/>
              <a:t>申办流程：</a:t>
            </a:r>
            <a:endParaRPr lang="zh-CN" altLang="zh-CN"/>
          </a:p>
        </p:txBody>
      </p:sp>
      <p:sp>
        <p:nvSpPr>
          <p:cNvPr id="24" name="TextBox 23"/>
          <p:cNvSpPr txBox="1"/>
          <p:nvPr/>
        </p:nvSpPr>
        <p:spPr>
          <a:xfrm>
            <a:off x="4214813" y="5286375"/>
            <a:ext cx="1214437" cy="83026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1600" dirty="0"/>
              <a:t>其他危化品</a:t>
            </a:r>
            <a:endParaRPr lang="en-US" altLang="zh-CN" sz="1600" dirty="0"/>
          </a:p>
          <a:p>
            <a:pPr algn="ctr">
              <a:defRPr/>
            </a:pPr>
            <a:r>
              <a:rPr lang="zh-CN" altLang="en-US" sz="1600" dirty="0"/>
              <a:t>审批</a:t>
            </a:r>
            <a:endParaRPr lang="en-US" altLang="zh-CN" sz="1600" dirty="0"/>
          </a:p>
          <a:p>
            <a:pPr algn="ctr">
              <a:defRPr/>
            </a:pPr>
            <a:r>
              <a:rPr lang="zh-CN" altLang="en-US" sz="1600" dirty="0"/>
              <a:t>（</a:t>
            </a:r>
            <a:r>
              <a:rPr lang="zh-CN" altLang="en-US" sz="1600" b="1" dirty="0">
                <a:solidFill>
                  <a:srgbClr val="FF0000"/>
                </a:solidFill>
              </a:rPr>
              <a:t>区</a:t>
            </a:r>
            <a:r>
              <a:rPr lang="zh-CN" altLang="en-US" sz="1600" dirty="0">
                <a:solidFill>
                  <a:srgbClr val="FF0000"/>
                </a:solidFill>
              </a:rPr>
              <a:t>安监局</a:t>
            </a:r>
            <a:r>
              <a:rPr lang="zh-CN" altLang="en-US" sz="1600" dirty="0"/>
              <a:t>）</a:t>
            </a:r>
            <a:endParaRPr lang="zh-CN" altLang="en-US" sz="1600" dirty="0"/>
          </a:p>
        </p:txBody>
      </p:sp>
      <p:sp>
        <p:nvSpPr>
          <p:cNvPr id="25" name="左大括号 24"/>
          <p:cNvSpPr/>
          <p:nvPr/>
        </p:nvSpPr>
        <p:spPr>
          <a:xfrm>
            <a:off x="4000500" y="4071938"/>
            <a:ext cx="214313" cy="1857375"/>
          </a:xfrm>
          <a:prstGeom prst="leftBrace">
            <a:avLst/>
          </a:prstGeom>
        </p:spPr>
        <p:style>
          <a:lnRef idx="2">
            <a:schemeClr val="accent2"/>
          </a:lnRef>
          <a:fillRef idx="0">
            <a:schemeClr val="accent2"/>
          </a:fillRef>
          <a:effectRef idx="1">
            <a:schemeClr val="accent2"/>
          </a:effectRef>
          <a:fontRef idx="minor">
            <a:schemeClr val="tx1"/>
          </a:fontRef>
        </p:style>
        <p:txBody>
          <a:bodyPr anchor="ctr"/>
          <a:lstStyle/>
          <a:p>
            <a:pPr algn="ctr">
              <a:defRPr/>
            </a:pPr>
            <a:endParaRPr lang="zh-CN" altLang="en-US"/>
          </a:p>
        </p:txBody>
      </p:sp>
      <p:sp>
        <p:nvSpPr>
          <p:cNvPr id="22"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checkerboard(across)">
                                      <p:cBhvr>
                                        <p:cTn id="10" dur="500"/>
                                        <p:tgtEl>
                                          <p:spTgt spid="1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checkerboard(across)">
                                      <p:cBhvr>
                                        <p:cTn id="18" dur="500"/>
                                        <p:tgtEl>
                                          <p:spTgt spid="25"/>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checkerboard(across)">
                                      <p:cBhvr>
                                        <p:cTn id="21" dur="500"/>
                                        <p:tgtEl>
                                          <p:spTgt spid="12"/>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checkerboard(across)">
                                      <p:cBhvr>
                                        <p:cTn id="24" dur="500"/>
                                        <p:tgtEl>
                                          <p:spTgt spid="24"/>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checkerboard(across)">
                                      <p:cBhvr>
                                        <p:cTn id="29" dur="500"/>
                                        <p:tgtEl>
                                          <p:spTgt spid="16"/>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checkerboard(across)">
                                      <p:cBhvr>
                                        <p:cTn id="32" dur="500"/>
                                        <p:tgtEl>
                                          <p:spTgt spid="19"/>
                                        </p:tgtEl>
                                      </p:cBhvr>
                                    </p:animEffect>
                                  </p:childTnLst>
                                </p:cTn>
                              </p:par>
                              <p:par>
                                <p:cTn id="33" presetID="5" presetClass="entr" presetSubtype="1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checkerboard(across)">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checkerboard(across)">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checkerboard(across)">
                                      <p:cBhvr>
                                        <p:cTn id="45" dur="500"/>
                                        <p:tgtEl>
                                          <p:spTgt spid="20"/>
                                        </p:tgtEl>
                                      </p:cBhvr>
                                    </p:animEffect>
                                  </p:childTnLst>
                                </p:cTn>
                              </p:par>
                              <p:par>
                                <p:cTn id="46" presetID="5" presetClass="entr" presetSubtype="10" fill="hold"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checkerboard(across)">
                                      <p:cBhvr>
                                        <p:cTn id="48" dur="500"/>
                                        <p:tgtEl>
                                          <p:spTgt spid="18"/>
                                        </p:tgtEl>
                                      </p:cBhvr>
                                    </p:animEffect>
                                  </p:childTnLst>
                                </p:cTn>
                              </p:par>
                              <p:par>
                                <p:cTn id="49" presetID="5" presetClass="entr" presetSubtype="10" fill="hold" grpId="0" nodeType="with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checkerboard(across)">
                                      <p:cBhvr>
                                        <p:cTn id="5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9" grpId="0"/>
      <p:bldP spid="20" grpId="0"/>
      <p:bldP spid="24" grpId="0" animBg="1"/>
      <p:bldP spid="2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64330511-CD1F-4541-8FA6-5DB8E22CFCAF}" type="slidenum">
              <a:rPr lang="en-US" altLang="zh-CN" sz="1000">
                <a:solidFill>
                  <a:srgbClr val="FFFFFF"/>
                </a:solidFill>
              </a:rPr>
              <a:pPr algn="r"/>
              <a:t>53</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113669" name="TextBox 5"/>
          <p:cNvSpPr txBox="1">
            <a:spLocks noChangeArrowheads="1"/>
          </p:cNvSpPr>
          <p:nvPr/>
        </p:nvSpPr>
        <p:spPr bwMode="auto">
          <a:xfrm>
            <a:off x="571500" y="2887663"/>
            <a:ext cx="7786688" cy="4308475"/>
          </a:xfrm>
          <a:prstGeom prst="rect">
            <a:avLst/>
          </a:prstGeom>
          <a:noFill/>
          <a:ln w="9525">
            <a:noFill/>
            <a:miter lim="800000"/>
            <a:headEnd/>
            <a:tailEnd/>
          </a:ln>
        </p:spPr>
        <p:txBody>
          <a:bodyPr>
            <a:spAutoFit/>
          </a:bodyPr>
          <a:lstStyle/>
          <a:p>
            <a:r>
              <a:rPr lang="en-US" altLang="zh-CN" sz="2400" b="1"/>
              <a:t>★</a:t>
            </a:r>
            <a:r>
              <a:rPr lang="zh-CN" altLang="zh-CN" sz="2400" b="1"/>
              <a:t>申请</a:t>
            </a:r>
            <a:r>
              <a:rPr lang="zh-CN" altLang="zh-CN" sz="2400" b="1">
                <a:solidFill>
                  <a:srgbClr val="FF0000"/>
                </a:solidFill>
              </a:rPr>
              <a:t>资料</a:t>
            </a:r>
            <a:endParaRPr lang="zh-CN" altLang="zh-CN" sz="2400">
              <a:solidFill>
                <a:srgbClr val="FF0000"/>
              </a:solidFill>
            </a:endParaRPr>
          </a:p>
          <a:p>
            <a:r>
              <a:rPr lang="zh-CN" altLang="zh-CN" sz="2000"/>
              <a:t>（一）申请经营许可证的文件及申请书；</a:t>
            </a:r>
          </a:p>
          <a:p>
            <a:r>
              <a:rPr lang="zh-CN" altLang="zh-CN" sz="2000"/>
              <a:t>（二）安全生产规章制度和岗位操作规程的目录清单；</a:t>
            </a:r>
          </a:p>
          <a:p>
            <a:r>
              <a:rPr lang="zh-CN" altLang="zh-CN" sz="2000"/>
              <a:t>（三）企业主要负责人、安全生产管理人员、特种作业人员的相关资格证书（复制件）和其他从业人员培训合格的证明材料；</a:t>
            </a:r>
          </a:p>
          <a:p>
            <a:r>
              <a:rPr lang="zh-CN" altLang="zh-CN" sz="2000"/>
              <a:t>（四）经营场所产权证明文件或者租赁证明文件（复制件）；</a:t>
            </a:r>
          </a:p>
          <a:p>
            <a:r>
              <a:rPr lang="zh-CN" altLang="zh-CN" sz="2000"/>
              <a:t>（五）工商行政管理部门颁发的企业性质营业执照或者企业名称预先核准文件（复制件）；</a:t>
            </a:r>
          </a:p>
          <a:p>
            <a:r>
              <a:rPr lang="zh-CN" altLang="zh-CN" sz="2000"/>
              <a:t>（六）危险化学品事故应急预案备案登记表（复制件）。</a:t>
            </a:r>
          </a:p>
          <a:p>
            <a:endParaRPr lang="en-US" altLang="zh-CN"/>
          </a:p>
          <a:p>
            <a:endParaRPr lang="zh-CN" altLang="zh-CN"/>
          </a:p>
          <a:p>
            <a:endParaRPr lang="en-US" altLang="zh-CN"/>
          </a:p>
          <a:p>
            <a:endParaRPr lang="zh-CN" altLang="zh-CN"/>
          </a:p>
          <a:p>
            <a:endParaRPr lang="zh-CN" altLang="zh-CN"/>
          </a:p>
        </p:txBody>
      </p:sp>
      <p:sp>
        <p:nvSpPr>
          <p:cNvPr id="113670" name="Text Box 8"/>
          <p:cNvSpPr txBox="1">
            <a:spLocks noChangeArrowheads="1"/>
          </p:cNvSpPr>
          <p:nvPr/>
        </p:nvSpPr>
        <p:spPr bwMode="auto">
          <a:xfrm>
            <a:off x="714375" y="1928813"/>
            <a:ext cx="7786688" cy="892175"/>
          </a:xfrm>
          <a:prstGeom prst="rect">
            <a:avLst/>
          </a:prstGeom>
          <a:noFill/>
          <a:ln w="9525">
            <a:noFill/>
            <a:miter lim="800000"/>
            <a:headEnd/>
            <a:tailEnd/>
          </a:ln>
        </p:spPr>
        <p:txBody>
          <a:bodyPr>
            <a:spAutoFit/>
          </a:bodyPr>
          <a:lstStyle/>
          <a:p>
            <a:pPr algn="ctr"/>
            <a:r>
              <a:rPr lang="zh-CN" altLang="zh-CN" sz="2800" b="1"/>
              <a:t>《危险化学品经营许可证管理办法》</a:t>
            </a:r>
            <a:endParaRPr lang="en-US" altLang="zh-CN" sz="2800" b="1"/>
          </a:p>
          <a:p>
            <a:pPr algn="ctr"/>
            <a:r>
              <a:rPr lang="zh-CN" altLang="zh-CN" sz="2400" b="1"/>
              <a:t>（国家安全监管总局令第</a:t>
            </a:r>
            <a:r>
              <a:rPr lang="en-US" altLang="zh-CN" sz="2400" b="1"/>
              <a:t>55</a:t>
            </a:r>
            <a:r>
              <a:rPr lang="zh-CN" altLang="zh-CN" sz="2400" b="1"/>
              <a:t>号）</a:t>
            </a:r>
            <a:endParaRPr lang="zh-CN" altLang="zh-CN" sz="2400"/>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465F64BC-DF73-42A8-85D1-293C58DE983C}" type="slidenum">
              <a:rPr lang="en-US" altLang="zh-CN" sz="1000">
                <a:solidFill>
                  <a:srgbClr val="FFFFFF"/>
                </a:solidFill>
              </a:rPr>
              <a:pPr algn="r"/>
              <a:t>54</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150535" name="TextBox 5"/>
          <p:cNvSpPr txBox="1">
            <a:spLocks noChangeArrowheads="1"/>
          </p:cNvSpPr>
          <p:nvPr/>
        </p:nvSpPr>
        <p:spPr bwMode="auto">
          <a:xfrm>
            <a:off x="500063" y="2798763"/>
            <a:ext cx="8001000" cy="4032250"/>
          </a:xfrm>
          <a:prstGeom prst="rect">
            <a:avLst/>
          </a:prstGeom>
          <a:noFill/>
          <a:ln w="9525">
            <a:noFill/>
            <a:miter lim="800000"/>
            <a:headEnd/>
            <a:tailEnd/>
          </a:ln>
        </p:spPr>
        <p:txBody>
          <a:bodyPr>
            <a:spAutoFit/>
          </a:bodyPr>
          <a:lstStyle/>
          <a:p>
            <a:pPr>
              <a:defRPr/>
            </a:pPr>
            <a:r>
              <a:rPr lang="en-US" altLang="zh-CN" sz="2400" b="1" dirty="0"/>
              <a:t>★</a:t>
            </a:r>
            <a:r>
              <a:rPr lang="zh-CN" altLang="zh-CN" sz="2400" b="1" dirty="0">
                <a:solidFill>
                  <a:srgbClr val="FF0000"/>
                </a:solidFill>
              </a:rPr>
              <a:t>申请资料</a:t>
            </a:r>
            <a:endParaRPr lang="zh-CN" altLang="zh-CN" sz="2400" dirty="0">
              <a:solidFill>
                <a:srgbClr val="FF0000"/>
              </a:solidFill>
            </a:endParaRPr>
          </a:p>
          <a:p>
            <a:pPr>
              <a:defRPr/>
            </a:pPr>
            <a:r>
              <a:rPr lang="zh-CN" altLang="zh-CN" sz="2000" b="1" u="sng" dirty="0">
                <a:effectLst>
                  <a:outerShdw blurRad="38100" dist="38100" dir="2700000" algn="tl">
                    <a:srgbClr val="000000">
                      <a:alpha val="43137"/>
                    </a:srgbClr>
                  </a:outerShdw>
                </a:effectLst>
              </a:rPr>
              <a:t>带有储存设施</a:t>
            </a:r>
            <a:r>
              <a:rPr lang="zh-CN" altLang="zh-CN" sz="2000" dirty="0"/>
              <a:t>经营危险化学品的，申请人还应当提交下列文件、资料：</a:t>
            </a:r>
          </a:p>
          <a:p>
            <a:pPr>
              <a:defRPr/>
            </a:pPr>
            <a:r>
              <a:rPr lang="zh-CN" altLang="zh-CN" sz="2000" dirty="0"/>
              <a:t>（一）储存设施相关证明文件（复制件）；租赁储存设施的，需要提交租赁证明文件（复制件）；储存设施新建、改建、扩建的，需要提交危险化学品建设项目安全设施竣工验收报告；</a:t>
            </a:r>
          </a:p>
          <a:p>
            <a:pPr>
              <a:defRPr/>
            </a:pPr>
            <a:r>
              <a:rPr lang="zh-CN" altLang="zh-CN" sz="2000" dirty="0"/>
              <a:t>（二）重大危险源备案证明材料、专职安全生产管理人员的学历证书、技术职称证书或者危险物品安全类注册安全工程师资格证书（复制件）；</a:t>
            </a:r>
          </a:p>
          <a:p>
            <a:pPr>
              <a:defRPr/>
            </a:pPr>
            <a:r>
              <a:rPr lang="zh-CN" altLang="zh-CN" sz="2000" dirty="0"/>
              <a:t>（三）安全评价报告。</a:t>
            </a:r>
          </a:p>
          <a:p>
            <a:pPr>
              <a:defRPr/>
            </a:pPr>
            <a:endParaRPr lang="zh-CN" altLang="zh-CN" dirty="0"/>
          </a:p>
          <a:p>
            <a:pPr>
              <a:defRPr/>
            </a:pPr>
            <a:endParaRPr lang="en-US" altLang="zh-CN" dirty="0"/>
          </a:p>
          <a:p>
            <a:pPr>
              <a:defRPr/>
            </a:pPr>
            <a:endParaRPr lang="zh-CN" altLang="zh-CN" dirty="0"/>
          </a:p>
          <a:p>
            <a:pPr>
              <a:defRPr/>
            </a:pPr>
            <a:endParaRPr lang="zh-CN" altLang="zh-CN" dirty="0"/>
          </a:p>
        </p:txBody>
      </p:sp>
      <p:sp>
        <p:nvSpPr>
          <p:cNvPr id="115718" name="Text Box 8"/>
          <p:cNvSpPr txBox="1">
            <a:spLocks noChangeArrowheads="1"/>
          </p:cNvSpPr>
          <p:nvPr/>
        </p:nvSpPr>
        <p:spPr bwMode="auto">
          <a:xfrm>
            <a:off x="714375" y="1928813"/>
            <a:ext cx="7786688" cy="892175"/>
          </a:xfrm>
          <a:prstGeom prst="rect">
            <a:avLst/>
          </a:prstGeom>
          <a:noFill/>
          <a:ln w="9525">
            <a:noFill/>
            <a:miter lim="800000"/>
            <a:headEnd/>
            <a:tailEnd/>
          </a:ln>
        </p:spPr>
        <p:txBody>
          <a:bodyPr>
            <a:spAutoFit/>
          </a:bodyPr>
          <a:lstStyle/>
          <a:p>
            <a:pPr algn="ctr"/>
            <a:r>
              <a:rPr lang="zh-CN" altLang="zh-CN" sz="2800" b="1"/>
              <a:t>《危险化学品经营许可证管理办法》</a:t>
            </a:r>
            <a:endParaRPr lang="en-US" altLang="zh-CN" sz="2800" b="1"/>
          </a:p>
          <a:p>
            <a:pPr algn="ctr"/>
            <a:r>
              <a:rPr lang="zh-CN" altLang="zh-CN" sz="2400" b="1"/>
              <a:t>（国家安全监管总局令第</a:t>
            </a:r>
            <a:r>
              <a:rPr lang="en-US" altLang="zh-CN" sz="2400" b="1"/>
              <a:t>55</a:t>
            </a:r>
            <a:r>
              <a:rPr lang="zh-CN" altLang="zh-CN" sz="2400" b="1"/>
              <a:t>号）</a:t>
            </a:r>
            <a:endParaRPr lang="zh-CN" altLang="zh-CN" sz="2400"/>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9DB42790-F83C-490E-A425-465462978904}" type="slidenum">
              <a:rPr lang="en-US" altLang="zh-CN" sz="1000">
                <a:solidFill>
                  <a:srgbClr val="FFFFFF"/>
                </a:solidFill>
              </a:rPr>
              <a:pPr algn="r"/>
              <a:t>55</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117765" name="TextBox 5"/>
          <p:cNvSpPr txBox="1">
            <a:spLocks noChangeArrowheads="1"/>
          </p:cNvSpPr>
          <p:nvPr/>
        </p:nvSpPr>
        <p:spPr bwMode="auto">
          <a:xfrm>
            <a:off x="571500" y="2857500"/>
            <a:ext cx="8143875" cy="2308225"/>
          </a:xfrm>
          <a:prstGeom prst="rect">
            <a:avLst/>
          </a:prstGeom>
          <a:noFill/>
          <a:ln w="9525">
            <a:noFill/>
            <a:miter lim="800000"/>
            <a:headEnd/>
            <a:tailEnd/>
          </a:ln>
        </p:spPr>
        <p:txBody>
          <a:bodyPr>
            <a:spAutoFit/>
          </a:bodyPr>
          <a:lstStyle/>
          <a:p>
            <a:r>
              <a:rPr lang="en-US" altLang="zh-CN" sz="2400" b="1"/>
              <a:t>★</a:t>
            </a:r>
            <a:r>
              <a:rPr lang="zh-CN" altLang="zh-CN" sz="2400" b="1"/>
              <a:t>适用范围</a:t>
            </a:r>
            <a:r>
              <a:rPr lang="zh-CN" altLang="zh-CN" sz="2400"/>
              <a:t>：本办法适用于列入危险化学品安全使用许可适用行业目录、使用危险化学品从事生产并且达到</a:t>
            </a:r>
            <a:r>
              <a:rPr lang="zh-CN" altLang="zh-CN" sz="2400">
                <a:solidFill>
                  <a:srgbClr val="FF0000"/>
                </a:solidFill>
              </a:rPr>
              <a:t>危险化学品使用量</a:t>
            </a:r>
            <a:r>
              <a:rPr lang="zh-CN" altLang="zh-CN" sz="2400"/>
              <a:t>的数量标准的化工企业（危险化学品生产企业除外，以下简称企业）。</a:t>
            </a:r>
          </a:p>
          <a:p>
            <a:endParaRPr lang="en-US" altLang="zh-CN" sz="2400"/>
          </a:p>
          <a:p>
            <a:r>
              <a:rPr lang="zh-CN" altLang="en-US" sz="2400" b="1"/>
              <a:t>不适用</a:t>
            </a:r>
            <a:r>
              <a:rPr lang="zh-CN" altLang="en-US" sz="2400"/>
              <a:t>：</a:t>
            </a:r>
            <a:r>
              <a:rPr lang="zh-CN" altLang="zh-CN" sz="2400"/>
              <a:t>使用危险化学品作为燃料的企业</a:t>
            </a:r>
            <a:endParaRPr lang="zh-CN" altLang="zh-CN"/>
          </a:p>
        </p:txBody>
      </p:sp>
      <p:sp>
        <p:nvSpPr>
          <p:cNvPr id="158728" name="TextBox 6"/>
          <p:cNvSpPr txBox="1">
            <a:spLocks noChangeArrowheads="1"/>
          </p:cNvSpPr>
          <p:nvPr/>
        </p:nvSpPr>
        <p:spPr bwMode="auto">
          <a:xfrm>
            <a:off x="611188" y="5300663"/>
            <a:ext cx="7920037" cy="1323975"/>
          </a:xfrm>
          <a:prstGeom prst="rect">
            <a:avLst/>
          </a:prstGeom>
          <a:noFill/>
          <a:ln w="9525">
            <a:noFill/>
            <a:miter lim="800000"/>
            <a:headEnd/>
            <a:tailEnd/>
          </a:ln>
        </p:spPr>
        <p:txBody>
          <a:bodyPr>
            <a:spAutoFit/>
          </a:bodyPr>
          <a:lstStyle/>
          <a:p>
            <a:pPr>
              <a:defRPr/>
            </a:pPr>
            <a:r>
              <a:rPr lang="zh-CN" altLang="en-US" sz="2000" dirty="0"/>
              <a:t>国家安全监管总局</a:t>
            </a:r>
            <a:r>
              <a:rPr lang="en-US" altLang="zh-CN" sz="2000" dirty="0"/>
              <a:t>2013</a:t>
            </a:r>
            <a:r>
              <a:rPr lang="zh-CN" altLang="en-US" sz="2000" dirty="0"/>
              <a:t>年公告，</a:t>
            </a:r>
            <a:r>
              <a:rPr lang="en-US" altLang="zh-CN" sz="2000" b="1" dirty="0">
                <a:solidFill>
                  <a:schemeClr val="bg2">
                    <a:lumMod val="25000"/>
                  </a:schemeClr>
                </a:solidFill>
                <a:hlinkClick r:id="rId3" action="ppaction://hlinkfile"/>
              </a:rPr>
              <a:t>《</a:t>
            </a:r>
            <a:r>
              <a:rPr lang="zh-CN" altLang="en-US" sz="2000" b="1" dirty="0">
                <a:solidFill>
                  <a:schemeClr val="bg2">
                    <a:lumMod val="25000"/>
                  </a:schemeClr>
                </a:solidFill>
                <a:hlinkClick r:id="rId3" action="ppaction://hlinkfile"/>
              </a:rPr>
              <a:t>危险化学品安全使用许可适用行业目录（</a:t>
            </a:r>
            <a:r>
              <a:rPr lang="en-US" altLang="zh-CN" sz="2000" b="1" dirty="0">
                <a:solidFill>
                  <a:schemeClr val="bg2">
                    <a:lumMod val="25000"/>
                  </a:schemeClr>
                </a:solidFill>
                <a:hlinkClick r:id="rId3" action="ppaction://hlinkfile"/>
              </a:rPr>
              <a:t>2013</a:t>
            </a:r>
            <a:r>
              <a:rPr lang="zh-CN" altLang="en-US" sz="2000" b="1" dirty="0">
                <a:solidFill>
                  <a:schemeClr val="bg2">
                    <a:lumMod val="25000"/>
                  </a:schemeClr>
                </a:solidFill>
                <a:hlinkClick r:id="rId3" action="ppaction://hlinkfile"/>
              </a:rPr>
              <a:t>年版） </a:t>
            </a:r>
            <a:r>
              <a:rPr lang="en-US" altLang="zh-CN" sz="2000" b="1" dirty="0">
                <a:solidFill>
                  <a:schemeClr val="bg2">
                    <a:lumMod val="25000"/>
                  </a:schemeClr>
                </a:solidFill>
                <a:hlinkClick r:id="rId3" action="ppaction://hlinkfile"/>
              </a:rPr>
              <a:t>》</a:t>
            </a:r>
            <a:endParaRPr lang="en-US" altLang="zh-CN" sz="2000" b="1" dirty="0">
              <a:solidFill>
                <a:schemeClr val="bg2">
                  <a:lumMod val="25000"/>
                </a:schemeClr>
              </a:solidFill>
            </a:endParaRPr>
          </a:p>
          <a:p>
            <a:pPr>
              <a:defRPr/>
            </a:pPr>
            <a:r>
              <a:rPr lang="zh-CN" altLang="zh-CN" sz="2000" dirty="0"/>
              <a:t>国家</a:t>
            </a:r>
            <a:r>
              <a:rPr lang="zh-CN" altLang="zh-CN" sz="2000" dirty="0"/>
              <a:t>安全监管总局、公安部和农业部</a:t>
            </a:r>
            <a:r>
              <a:rPr lang="en-US" altLang="zh-CN" sz="2000" dirty="0"/>
              <a:t>2013</a:t>
            </a:r>
            <a:r>
              <a:rPr lang="zh-CN" altLang="en-US" sz="2000" dirty="0"/>
              <a:t>年发布公告，</a:t>
            </a:r>
            <a:r>
              <a:rPr lang="zh-CN" altLang="zh-CN" sz="2000" dirty="0"/>
              <a:t>确定的纳入使用许可的</a:t>
            </a:r>
            <a:r>
              <a:rPr lang="zh-CN" altLang="zh-CN" sz="2000" b="1" dirty="0">
                <a:hlinkClick r:id="rId4" action="ppaction://hlinkfile"/>
              </a:rPr>
              <a:t>《危险化学品使用量的数量标准（</a:t>
            </a:r>
            <a:r>
              <a:rPr lang="en-US" altLang="zh-CN" sz="2000" b="1" dirty="0">
                <a:hlinkClick r:id="rId4" action="ppaction://hlinkfile"/>
              </a:rPr>
              <a:t>2013</a:t>
            </a:r>
            <a:r>
              <a:rPr lang="zh-CN" altLang="zh-CN" sz="2000" b="1" dirty="0">
                <a:hlinkClick r:id="rId4" action="ppaction://hlinkfile"/>
              </a:rPr>
              <a:t>年版）》</a:t>
            </a:r>
            <a:endParaRPr lang="zh-CN" altLang="en-US" sz="2000" b="1" dirty="0"/>
          </a:p>
        </p:txBody>
      </p:sp>
      <p:sp>
        <p:nvSpPr>
          <p:cNvPr id="117767" name="Text Box 8"/>
          <p:cNvSpPr txBox="1">
            <a:spLocks noChangeArrowheads="1"/>
          </p:cNvSpPr>
          <p:nvPr/>
        </p:nvSpPr>
        <p:spPr bwMode="auto">
          <a:xfrm>
            <a:off x="714375" y="1928813"/>
            <a:ext cx="7786688" cy="892175"/>
          </a:xfrm>
          <a:prstGeom prst="rect">
            <a:avLst/>
          </a:prstGeom>
          <a:noFill/>
          <a:ln w="9525">
            <a:noFill/>
            <a:miter lim="800000"/>
            <a:headEnd/>
            <a:tailEnd/>
          </a:ln>
        </p:spPr>
        <p:txBody>
          <a:bodyPr>
            <a:spAutoFit/>
          </a:bodyPr>
          <a:lstStyle/>
          <a:p>
            <a:pPr algn="ctr"/>
            <a:r>
              <a:rPr lang="zh-CN" altLang="zh-CN" sz="2800" b="1"/>
              <a:t>《危险化学品</a:t>
            </a:r>
            <a:r>
              <a:rPr lang="zh-CN" altLang="en-US" sz="2800" b="1"/>
              <a:t>安全使用</a:t>
            </a:r>
            <a:r>
              <a:rPr lang="zh-CN" altLang="zh-CN" sz="2800" b="1"/>
              <a:t>许可证</a:t>
            </a:r>
            <a:r>
              <a:rPr lang="zh-CN" altLang="en-US" sz="2800" b="1"/>
              <a:t>实施</a:t>
            </a:r>
            <a:r>
              <a:rPr lang="zh-CN" altLang="zh-CN" sz="2800" b="1"/>
              <a:t>办法》</a:t>
            </a:r>
            <a:endParaRPr lang="en-US" altLang="zh-CN" sz="2800" b="1"/>
          </a:p>
          <a:p>
            <a:pPr algn="ctr"/>
            <a:r>
              <a:rPr lang="zh-CN" altLang="zh-CN" sz="2400" b="1"/>
              <a:t>（国家安全监管总局令第</a:t>
            </a:r>
            <a:r>
              <a:rPr lang="en-US" altLang="zh-CN" sz="2400" b="1"/>
              <a:t>57</a:t>
            </a:r>
            <a:r>
              <a:rPr lang="zh-CN" altLang="zh-CN" sz="2400" b="1"/>
              <a:t>号）</a:t>
            </a:r>
            <a:endParaRPr lang="zh-CN" altLang="zh-CN" sz="2400"/>
          </a:p>
        </p:txBody>
      </p:sp>
      <p:sp>
        <p:nvSpPr>
          <p:cNvPr id="9"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7CB59F85-E9E8-4568-A6EA-5304DAD9F898}" type="slidenum">
              <a:rPr lang="en-US" altLang="zh-CN" sz="1000">
                <a:solidFill>
                  <a:srgbClr val="FFFFFF"/>
                </a:solidFill>
              </a:rPr>
              <a:pPr algn="r"/>
              <a:t>56</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119813" name="Text Box 8"/>
          <p:cNvSpPr txBox="1">
            <a:spLocks noChangeArrowheads="1"/>
          </p:cNvSpPr>
          <p:nvPr/>
        </p:nvSpPr>
        <p:spPr bwMode="auto">
          <a:xfrm>
            <a:off x="714375" y="1928813"/>
            <a:ext cx="7786688" cy="892175"/>
          </a:xfrm>
          <a:prstGeom prst="rect">
            <a:avLst/>
          </a:prstGeom>
          <a:noFill/>
          <a:ln w="9525">
            <a:noFill/>
            <a:miter lim="800000"/>
            <a:headEnd/>
            <a:tailEnd/>
          </a:ln>
        </p:spPr>
        <p:txBody>
          <a:bodyPr>
            <a:spAutoFit/>
          </a:bodyPr>
          <a:lstStyle/>
          <a:p>
            <a:pPr algn="ctr"/>
            <a:r>
              <a:rPr lang="zh-CN" altLang="zh-CN" sz="2800" b="1"/>
              <a:t>《危险化学品</a:t>
            </a:r>
            <a:r>
              <a:rPr lang="zh-CN" altLang="en-US" sz="2800" b="1"/>
              <a:t>安全使用</a:t>
            </a:r>
            <a:r>
              <a:rPr lang="zh-CN" altLang="zh-CN" sz="2800" b="1"/>
              <a:t>许可证</a:t>
            </a:r>
            <a:r>
              <a:rPr lang="zh-CN" altLang="en-US" sz="2800" b="1"/>
              <a:t>实施</a:t>
            </a:r>
            <a:r>
              <a:rPr lang="zh-CN" altLang="zh-CN" sz="2800" b="1"/>
              <a:t>办法》</a:t>
            </a:r>
            <a:endParaRPr lang="en-US" altLang="zh-CN" sz="2800" b="1"/>
          </a:p>
          <a:p>
            <a:pPr algn="ctr"/>
            <a:r>
              <a:rPr lang="zh-CN" altLang="zh-CN" sz="2400" b="1"/>
              <a:t>（国家安全监管总局令第</a:t>
            </a:r>
            <a:r>
              <a:rPr lang="en-US" altLang="zh-CN" sz="2400" b="1"/>
              <a:t>57</a:t>
            </a:r>
            <a:r>
              <a:rPr lang="zh-CN" altLang="zh-CN" sz="2400" b="1"/>
              <a:t>号）</a:t>
            </a:r>
            <a:endParaRPr lang="zh-CN" altLang="zh-CN" sz="2400"/>
          </a:p>
        </p:txBody>
      </p:sp>
      <p:sp>
        <p:nvSpPr>
          <p:cNvPr id="9" name="TextBox 8"/>
          <p:cNvSpPr txBox="1"/>
          <p:nvPr/>
        </p:nvSpPr>
        <p:spPr>
          <a:xfrm>
            <a:off x="214313" y="4572000"/>
            <a:ext cx="1714500"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申请</a:t>
            </a:r>
            <a:endParaRPr lang="en-US" altLang="zh-CN" sz="2000" dirty="0"/>
          </a:p>
          <a:p>
            <a:pPr>
              <a:defRPr/>
            </a:pPr>
            <a:r>
              <a:rPr lang="zh-CN" altLang="en-US" sz="1600" dirty="0"/>
              <a:t>（网上办事大厅）</a:t>
            </a:r>
            <a:endParaRPr lang="zh-CN" altLang="en-US" sz="1600" dirty="0"/>
          </a:p>
        </p:txBody>
      </p:sp>
      <p:sp>
        <p:nvSpPr>
          <p:cNvPr id="11" name="TextBox 10"/>
          <p:cNvSpPr txBox="1"/>
          <p:nvPr/>
        </p:nvSpPr>
        <p:spPr>
          <a:xfrm>
            <a:off x="2500313" y="4559300"/>
            <a:ext cx="1500187"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受理</a:t>
            </a:r>
            <a:endParaRPr lang="en-US" altLang="zh-CN" sz="2000" dirty="0"/>
          </a:p>
          <a:p>
            <a:pPr>
              <a:defRPr/>
            </a:pPr>
            <a:r>
              <a:rPr lang="zh-CN" altLang="en-US" sz="1600" dirty="0"/>
              <a:t>（区安监窗口）</a:t>
            </a:r>
            <a:endParaRPr lang="zh-CN" altLang="en-US" sz="1600" dirty="0"/>
          </a:p>
        </p:txBody>
      </p:sp>
      <p:sp>
        <p:nvSpPr>
          <p:cNvPr id="12" name="TextBox 11"/>
          <p:cNvSpPr txBox="1"/>
          <p:nvPr/>
        </p:nvSpPr>
        <p:spPr>
          <a:xfrm>
            <a:off x="4643438" y="4559300"/>
            <a:ext cx="1285875" cy="6461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zh-CN" altLang="en-US" sz="2000" dirty="0"/>
              <a:t>审批</a:t>
            </a:r>
            <a:endParaRPr lang="en-US" altLang="zh-CN" sz="2000" dirty="0"/>
          </a:p>
          <a:p>
            <a:pPr>
              <a:defRPr/>
            </a:pPr>
            <a:r>
              <a:rPr lang="zh-CN" altLang="en-US" sz="1600" dirty="0"/>
              <a:t>（</a:t>
            </a:r>
            <a:r>
              <a:rPr lang="zh-CN" altLang="en-US" sz="1600" dirty="0">
                <a:solidFill>
                  <a:srgbClr val="FF0000"/>
                </a:solidFill>
              </a:rPr>
              <a:t>市安监局</a:t>
            </a:r>
            <a:r>
              <a:rPr lang="zh-CN" altLang="en-US" sz="1600" dirty="0"/>
              <a:t>）</a:t>
            </a:r>
            <a:endParaRPr lang="zh-CN" altLang="en-US" sz="1600" dirty="0"/>
          </a:p>
        </p:txBody>
      </p:sp>
      <p:sp>
        <p:nvSpPr>
          <p:cNvPr id="13" name="TextBox 12"/>
          <p:cNvSpPr txBox="1"/>
          <p:nvPr/>
        </p:nvSpPr>
        <p:spPr>
          <a:xfrm>
            <a:off x="6858000" y="3987800"/>
            <a:ext cx="2286000" cy="369888"/>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altLang="zh-CN" dirty="0"/>
              <a:t>《</a:t>
            </a:r>
            <a:r>
              <a:rPr lang="zh-CN" altLang="en-US" dirty="0"/>
              <a:t>安全使用许可证</a:t>
            </a:r>
            <a:r>
              <a:rPr lang="en-US" altLang="zh-CN" dirty="0"/>
              <a:t>》</a:t>
            </a:r>
            <a:endParaRPr lang="zh-CN" altLang="en-US" dirty="0"/>
          </a:p>
        </p:txBody>
      </p:sp>
      <p:sp>
        <p:nvSpPr>
          <p:cNvPr id="14" name="TextBox 13"/>
          <p:cNvSpPr txBox="1"/>
          <p:nvPr/>
        </p:nvSpPr>
        <p:spPr>
          <a:xfrm>
            <a:off x="6929438" y="5202238"/>
            <a:ext cx="1857375" cy="369887"/>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defRPr/>
            </a:pPr>
            <a:r>
              <a:rPr lang="zh-CN" altLang="en-US" dirty="0"/>
              <a:t>不予发证通知书</a:t>
            </a:r>
            <a:endParaRPr lang="zh-CN" altLang="en-US" dirty="0"/>
          </a:p>
        </p:txBody>
      </p:sp>
      <p:sp>
        <p:nvSpPr>
          <p:cNvPr id="15" name="右箭头 14"/>
          <p:cNvSpPr/>
          <p:nvPr/>
        </p:nvSpPr>
        <p:spPr>
          <a:xfrm>
            <a:off x="1928813" y="4786313"/>
            <a:ext cx="500062"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sp>
        <p:nvSpPr>
          <p:cNvPr id="16" name="右箭头 15"/>
          <p:cNvSpPr/>
          <p:nvPr/>
        </p:nvSpPr>
        <p:spPr>
          <a:xfrm>
            <a:off x="4067175" y="4773613"/>
            <a:ext cx="500063" cy="21431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CN" altLang="en-US"/>
          </a:p>
        </p:txBody>
      </p:sp>
      <p:cxnSp>
        <p:nvCxnSpPr>
          <p:cNvPr id="17" name="直接箭头连接符 16"/>
          <p:cNvCxnSpPr/>
          <p:nvPr/>
        </p:nvCxnSpPr>
        <p:spPr>
          <a:xfrm flipV="1">
            <a:off x="6000750" y="4344988"/>
            <a:ext cx="785813" cy="3571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直接箭头连接符 17"/>
          <p:cNvCxnSpPr/>
          <p:nvPr/>
        </p:nvCxnSpPr>
        <p:spPr>
          <a:xfrm>
            <a:off x="6000750" y="5059363"/>
            <a:ext cx="785813" cy="2444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9" name="TextBox 18"/>
          <p:cNvSpPr txBox="1">
            <a:spLocks noChangeArrowheads="1"/>
          </p:cNvSpPr>
          <p:nvPr/>
        </p:nvSpPr>
        <p:spPr bwMode="auto">
          <a:xfrm>
            <a:off x="5929313" y="4202113"/>
            <a:ext cx="714375" cy="339725"/>
          </a:xfrm>
          <a:prstGeom prst="rect">
            <a:avLst/>
          </a:prstGeom>
          <a:noFill/>
          <a:ln w="9525">
            <a:noFill/>
            <a:miter lim="800000"/>
            <a:headEnd/>
            <a:tailEnd/>
          </a:ln>
        </p:spPr>
        <p:txBody>
          <a:bodyPr>
            <a:spAutoFit/>
          </a:bodyPr>
          <a:lstStyle/>
          <a:p>
            <a:r>
              <a:rPr lang="zh-CN" altLang="en-US" sz="1600"/>
              <a:t>通过</a:t>
            </a:r>
          </a:p>
        </p:txBody>
      </p:sp>
      <p:sp>
        <p:nvSpPr>
          <p:cNvPr id="20" name="TextBox 19"/>
          <p:cNvSpPr txBox="1">
            <a:spLocks noChangeArrowheads="1"/>
          </p:cNvSpPr>
          <p:nvPr/>
        </p:nvSpPr>
        <p:spPr bwMode="auto">
          <a:xfrm>
            <a:off x="5857875" y="5221288"/>
            <a:ext cx="847725" cy="338137"/>
          </a:xfrm>
          <a:prstGeom prst="rect">
            <a:avLst/>
          </a:prstGeom>
          <a:noFill/>
          <a:ln w="9525">
            <a:noFill/>
            <a:miter lim="800000"/>
            <a:headEnd/>
            <a:tailEnd/>
          </a:ln>
        </p:spPr>
        <p:txBody>
          <a:bodyPr>
            <a:spAutoFit/>
          </a:bodyPr>
          <a:lstStyle/>
          <a:p>
            <a:r>
              <a:rPr lang="zh-CN" altLang="en-US" sz="1600"/>
              <a:t>不通过</a:t>
            </a:r>
          </a:p>
        </p:txBody>
      </p:sp>
      <p:sp>
        <p:nvSpPr>
          <p:cNvPr id="21" name="TextBox 20"/>
          <p:cNvSpPr txBox="1"/>
          <p:nvPr/>
        </p:nvSpPr>
        <p:spPr>
          <a:xfrm>
            <a:off x="428596" y="2786058"/>
            <a:ext cx="2857520" cy="46166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altLang="zh-CN" sz="2400" b="1" dirty="0"/>
              <a:t>★</a:t>
            </a:r>
            <a:r>
              <a:rPr lang="zh-CN" altLang="en-US" sz="2400" b="1" dirty="0"/>
              <a:t>安全使用许可证</a:t>
            </a:r>
            <a:endParaRPr lang="zh-CN" altLang="zh-CN" sz="2400" dirty="0"/>
          </a:p>
        </p:txBody>
      </p:sp>
      <p:sp>
        <p:nvSpPr>
          <p:cNvPr id="119828" name="TextBox 5"/>
          <p:cNvSpPr txBox="1">
            <a:spLocks noChangeArrowheads="1"/>
          </p:cNvSpPr>
          <p:nvPr/>
        </p:nvSpPr>
        <p:spPr bwMode="auto">
          <a:xfrm>
            <a:off x="214313" y="3513138"/>
            <a:ext cx="1428750" cy="400050"/>
          </a:xfrm>
          <a:prstGeom prst="rect">
            <a:avLst/>
          </a:prstGeom>
          <a:noFill/>
          <a:ln w="9525">
            <a:noFill/>
            <a:miter lim="800000"/>
            <a:headEnd/>
            <a:tailEnd/>
          </a:ln>
        </p:spPr>
        <p:txBody>
          <a:bodyPr>
            <a:spAutoFit/>
          </a:bodyPr>
          <a:lstStyle/>
          <a:p>
            <a:r>
              <a:rPr lang="zh-CN" altLang="en-US" sz="2000"/>
              <a:t>申办流程：</a:t>
            </a:r>
            <a:endParaRPr lang="zh-CN" altLang="zh-CN"/>
          </a:p>
        </p:txBody>
      </p:sp>
      <p:sp>
        <p:nvSpPr>
          <p:cNvPr id="23"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heckerboard(across)">
                                      <p:cBhvr>
                                        <p:cTn id="12" dur="500"/>
                                        <p:tgtEl>
                                          <p:spTgt spid="15"/>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checkerboard(across)">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checkerboard(across)">
                                      <p:cBhvr>
                                        <p:cTn id="20" dur="500"/>
                                        <p:tgtEl>
                                          <p:spTgt spid="16"/>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checkerboard(across)">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checkerboard(across)">
                                      <p:cBhvr>
                                        <p:cTn id="28" dur="500"/>
                                        <p:tgtEl>
                                          <p:spTgt spid="19"/>
                                        </p:tgtEl>
                                      </p:cBhvr>
                                    </p:animEffect>
                                  </p:childTnLst>
                                </p:cTn>
                              </p:par>
                              <p:par>
                                <p:cTn id="29" presetID="5" presetClass="entr" presetSubtype="1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checkerboard(across)">
                                      <p:cBhvr>
                                        <p:cTn id="31" dur="500"/>
                                        <p:tgtEl>
                                          <p:spTgt spid="17"/>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checkerboard(across)">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checkerboard(across)">
                                      <p:cBhvr>
                                        <p:cTn id="39" dur="500"/>
                                        <p:tgtEl>
                                          <p:spTgt spid="20"/>
                                        </p:tgtEl>
                                      </p:cBhvr>
                                    </p:animEffect>
                                  </p:childTnLst>
                                </p:cTn>
                              </p:par>
                              <p:par>
                                <p:cTn id="40" presetID="5" presetClass="entr" presetSubtype="10" fill="hold"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checkerboard(across)">
                                      <p:cBhvr>
                                        <p:cTn id="42" dur="500"/>
                                        <p:tgtEl>
                                          <p:spTgt spid="18"/>
                                        </p:tgtEl>
                                      </p:cBhvr>
                                    </p:animEffect>
                                  </p:childTnLst>
                                </p:cTn>
                              </p:par>
                              <p:par>
                                <p:cTn id="43" presetID="5" presetClass="entr" presetSubtype="1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checkerboard(across)">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16" grpId="0" animBg="1"/>
      <p:bldP spid="19" grpId="0"/>
      <p:bldP spid="20"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A295DB4B-280B-4892-A8B1-4A0E27A2B640}" type="slidenum">
              <a:rPr lang="en-US" altLang="zh-CN" sz="1000">
                <a:solidFill>
                  <a:srgbClr val="FFFFFF"/>
                </a:solidFill>
              </a:rPr>
              <a:pPr algn="r"/>
              <a:t>57</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第二部分</a:t>
            </a:r>
          </a:p>
        </p:txBody>
      </p:sp>
      <p:sp>
        <p:nvSpPr>
          <p:cNvPr id="121861" name="TextBox 5"/>
          <p:cNvSpPr txBox="1">
            <a:spLocks noChangeArrowheads="1"/>
          </p:cNvSpPr>
          <p:nvPr/>
        </p:nvSpPr>
        <p:spPr bwMode="auto">
          <a:xfrm>
            <a:off x="214313" y="2714625"/>
            <a:ext cx="8929687" cy="3908425"/>
          </a:xfrm>
          <a:prstGeom prst="rect">
            <a:avLst/>
          </a:prstGeom>
          <a:noFill/>
          <a:ln w="9525">
            <a:noFill/>
            <a:miter lim="800000"/>
            <a:headEnd/>
            <a:tailEnd/>
          </a:ln>
        </p:spPr>
        <p:txBody>
          <a:bodyPr>
            <a:spAutoFit/>
          </a:bodyPr>
          <a:lstStyle/>
          <a:p>
            <a:r>
              <a:rPr lang="en-US" altLang="zh-CN" sz="2400" b="1"/>
              <a:t>★</a:t>
            </a:r>
            <a:r>
              <a:rPr lang="zh-CN" altLang="zh-CN" sz="2400" b="1"/>
              <a:t>申请</a:t>
            </a:r>
            <a:r>
              <a:rPr lang="zh-CN" altLang="zh-CN" sz="2400" b="1">
                <a:solidFill>
                  <a:srgbClr val="FF0000"/>
                </a:solidFill>
              </a:rPr>
              <a:t>资料</a:t>
            </a:r>
            <a:endParaRPr lang="zh-CN" altLang="zh-CN" sz="2400">
              <a:solidFill>
                <a:srgbClr val="FF0000"/>
              </a:solidFill>
            </a:endParaRPr>
          </a:p>
          <a:p>
            <a:r>
              <a:rPr lang="zh-CN" altLang="zh-CN" sz="1600"/>
              <a:t>（一）申请安全使用许可证的文件及申请书；</a:t>
            </a:r>
          </a:p>
          <a:p>
            <a:r>
              <a:rPr lang="zh-CN" altLang="zh-CN" sz="1600"/>
              <a:t>（二）新建企业的选址布局符合国家产业政策、当地县级以上人民政府的规划和布局的证明材料复制件；</a:t>
            </a:r>
          </a:p>
          <a:p>
            <a:r>
              <a:rPr lang="zh-CN" altLang="zh-CN" sz="1600"/>
              <a:t>（三）安全生产责任制文件，安全生产规章制度、岗位安全操作规程清单；</a:t>
            </a:r>
          </a:p>
          <a:p>
            <a:r>
              <a:rPr lang="zh-CN" altLang="zh-CN" sz="1600"/>
              <a:t>（四）设置安全生产管理机构，配备专职安全生产管理人员的文件复制件；</a:t>
            </a:r>
          </a:p>
          <a:p>
            <a:r>
              <a:rPr lang="zh-CN" altLang="zh-CN" sz="1600"/>
              <a:t>（五）主要负责人、分管安全负责人、安全生产管理人员安全资格证和特种作业人员操作证复制件；</a:t>
            </a:r>
          </a:p>
          <a:p>
            <a:r>
              <a:rPr lang="zh-CN" altLang="zh-CN" sz="1600"/>
              <a:t>（六）危险化学品事故应急救援预案的备案证明文件；</a:t>
            </a:r>
          </a:p>
          <a:p>
            <a:r>
              <a:rPr lang="zh-CN" altLang="zh-CN" sz="1600"/>
              <a:t>（七）由供货单位提供的所使用危险化学品的安全技术说明书和安全标签；</a:t>
            </a:r>
          </a:p>
          <a:p>
            <a:r>
              <a:rPr lang="zh-CN" altLang="zh-CN" sz="1600"/>
              <a:t>（八）工商营业执照副本或者工商核准文件复制件；</a:t>
            </a:r>
          </a:p>
          <a:p>
            <a:r>
              <a:rPr lang="zh-CN" altLang="zh-CN" sz="1600"/>
              <a:t>（九）安全评价报告及其整改结果的报告；</a:t>
            </a:r>
          </a:p>
          <a:p>
            <a:r>
              <a:rPr lang="zh-CN" altLang="zh-CN" sz="1600"/>
              <a:t>（十）新建企业的建设项目安全设施竣工验收报告；</a:t>
            </a:r>
          </a:p>
          <a:p>
            <a:r>
              <a:rPr lang="zh-CN" altLang="zh-CN" sz="1600"/>
              <a:t>（十一）应急救援组织、应急救援人员，以及应急救援器材、设备设施清单。</a:t>
            </a:r>
          </a:p>
          <a:p>
            <a:r>
              <a:rPr lang="zh-CN" altLang="zh-CN" sz="1600"/>
              <a:t>有危险化学品重大危险源的企业，除应当提交本条第一款规定的文件、资料外，还应当提交重大危险源的备案证明文件。</a:t>
            </a:r>
          </a:p>
        </p:txBody>
      </p:sp>
      <p:sp>
        <p:nvSpPr>
          <p:cNvPr id="121862" name="Text Box 8"/>
          <p:cNvSpPr txBox="1">
            <a:spLocks noChangeArrowheads="1"/>
          </p:cNvSpPr>
          <p:nvPr/>
        </p:nvSpPr>
        <p:spPr bwMode="auto">
          <a:xfrm>
            <a:off x="714375" y="1928813"/>
            <a:ext cx="7786688" cy="892175"/>
          </a:xfrm>
          <a:prstGeom prst="rect">
            <a:avLst/>
          </a:prstGeom>
          <a:noFill/>
          <a:ln w="9525">
            <a:noFill/>
            <a:miter lim="800000"/>
            <a:headEnd/>
            <a:tailEnd/>
          </a:ln>
        </p:spPr>
        <p:txBody>
          <a:bodyPr>
            <a:spAutoFit/>
          </a:bodyPr>
          <a:lstStyle/>
          <a:p>
            <a:pPr algn="ctr"/>
            <a:r>
              <a:rPr lang="zh-CN" altLang="zh-CN" sz="2800" b="1"/>
              <a:t>《危险化学品</a:t>
            </a:r>
            <a:r>
              <a:rPr lang="zh-CN" altLang="en-US" sz="2800" b="1"/>
              <a:t>安全使用</a:t>
            </a:r>
            <a:r>
              <a:rPr lang="zh-CN" altLang="zh-CN" sz="2800" b="1"/>
              <a:t>许可证</a:t>
            </a:r>
            <a:r>
              <a:rPr lang="zh-CN" altLang="en-US" sz="2800" b="1"/>
              <a:t>实施</a:t>
            </a:r>
            <a:r>
              <a:rPr lang="zh-CN" altLang="zh-CN" sz="2800" b="1"/>
              <a:t>办法》</a:t>
            </a:r>
            <a:endParaRPr lang="en-US" altLang="zh-CN" sz="2800" b="1"/>
          </a:p>
          <a:p>
            <a:pPr algn="ctr"/>
            <a:r>
              <a:rPr lang="zh-CN" altLang="zh-CN" sz="2400" b="1"/>
              <a:t>（国家安全监管总局令第</a:t>
            </a:r>
            <a:r>
              <a:rPr lang="en-US" altLang="zh-CN" sz="2400" b="1"/>
              <a:t>57</a:t>
            </a:r>
            <a:r>
              <a:rPr lang="zh-CN" altLang="zh-CN" sz="2400" b="1"/>
              <a:t>号）</a:t>
            </a:r>
            <a:endParaRPr lang="zh-CN" altLang="zh-CN" sz="2400"/>
          </a:p>
        </p:txBody>
      </p:sp>
      <p:sp>
        <p:nvSpPr>
          <p:cNvPr id="8" name="TextBox 7"/>
          <p:cNvSpPr txBox="1">
            <a:spLocks noChangeArrowheads="1"/>
          </p:cNvSpPr>
          <p:nvPr/>
        </p:nvSpPr>
        <p:spPr bwMode="auto">
          <a:xfrm>
            <a:off x="971600" y="1340768"/>
            <a:ext cx="7632848" cy="584775"/>
          </a:xfrm>
          <a:prstGeom prst="rect">
            <a:avLst/>
          </a:prstGeom>
          <a:ln>
            <a:headEnd/>
            <a:tailEnd/>
          </a:ln>
          <a:effectLst>
            <a:innerShdw blurRad="63500" dist="50800" dir="81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spAutoFit/>
          </a:bodyPr>
          <a:lstStyle/>
          <a:p>
            <a:pPr>
              <a:defRPr/>
            </a:pPr>
            <a:r>
              <a:rPr lang="zh-CN" altLang="en-US" sz="3200" b="1" dirty="0"/>
              <a:t>新出台或修订的危险化学品相关法规标准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第三部</a:t>
            </a:r>
            <a:r>
              <a:rPr lang="zh-CN" altLang="en-US" sz="4000" dirty="0"/>
              <a:t>分</a:t>
            </a:r>
          </a:p>
        </p:txBody>
      </p:sp>
      <p:sp>
        <p:nvSpPr>
          <p:cNvPr id="123908" name="TextBox 5"/>
          <p:cNvSpPr txBox="1">
            <a:spLocks noChangeArrowheads="1"/>
          </p:cNvSpPr>
          <p:nvPr/>
        </p:nvSpPr>
        <p:spPr bwMode="auto">
          <a:xfrm>
            <a:off x="357188" y="1857375"/>
            <a:ext cx="6840537" cy="461963"/>
          </a:xfrm>
          <a:prstGeom prst="rect">
            <a:avLst/>
          </a:prstGeom>
          <a:noFill/>
          <a:ln w="9525">
            <a:noFill/>
            <a:miter lim="800000"/>
            <a:headEnd/>
            <a:tailEnd/>
          </a:ln>
        </p:spPr>
        <p:txBody>
          <a:bodyPr>
            <a:spAutoFit/>
          </a:bodyPr>
          <a:lstStyle/>
          <a:p>
            <a:r>
              <a:rPr lang="zh-CN" altLang="en-US" sz="2400" b="1">
                <a:solidFill>
                  <a:srgbClr val="108FA0"/>
                </a:solidFill>
              </a:rPr>
              <a:t>一、未经批准擅自生产、经营、储存危险化学品</a:t>
            </a:r>
          </a:p>
        </p:txBody>
      </p:sp>
      <p:sp>
        <p:nvSpPr>
          <p:cNvPr id="123909" name="TextBox 6"/>
          <p:cNvSpPr txBox="1">
            <a:spLocks noChangeArrowheads="1"/>
          </p:cNvSpPr>
          <p:nvPr/>
        </p:nvSpPr>
        <p:spPr bwMode="auto">
          <a:xfrm>
            <a:off x="142875" y="2492375"/>
            <a:ext cx="8715375" cy="3786188"/>
          </a:xfrm>
          <a:prstGeom prst="rect">
            <a:avLst/>
          </a:prstGeom>
          <a:noFill/>
          <a:ln w="9525">
            <a:noFill/>
            <a:miter lim="800000"/>
            <a:headEnd/>
            <a:tailEnd/>
          </a:ln>
        </p:spPr>
        <p:txBody>
          <a:bodyPr>
            <a:spAutoFit/>
          </a:bodyPr>
          <a:lstStyle/>
          <a:p>
            <a:r>
              <a:rPr lang="zh-CN" altLang="en-US" sz="2000">
                <a:solidFill>
                  <a:srgbClr val="7030A0"/>
                </a:solidFill>
              </a:rPr>
              <a:t>案例一</a:t>
            </a:r>
            <a:r>
              <a:rPr lang="zh-CN" altLang="en-US" sz="2000"/>
              <a:t>：</a:t>
            </a:r>
            <a:endParaRPr lang="en-US" altLang="zh-CN" sz="2000"/>
          </a:p>
          <a:p>
            <a:r>
              <a:rPr lang="en-US" altLang="zh-CN" sz="2000"/>
              <a:t>2014</a:t>
            </a:r>
            <a:r>
              <a:rPr lang="zh-CN" altLang="en-US" sz="2000"/>
              <a:t>年</a:t>
            </a:r>
            <a:r>
              <a:rPr lang="en-US" altLang="zh-CN" sz="2000"/>
              <a:t>6</a:t>
            </a:r>
            <a:r>
              <a:rPr lang="zh-CN" altLang="en-US" sz="2000"/>
              <a:t>月</a:t>
            </a:r>
            <a:r>
              <a:rPr lang="en-US" altLang="zh-CN" sz="2000"/>
              <a:t>24</a:t>
            </a:r>
            <a:r>
              <a:rPr lang="zh-CN" altLang="en-US" sz="2000"/>
              <a:t>日</a:t>
            </a:r>
            <a:r>
              <a:rPr lang="zh-CN" altLang="zh-CN" sz="2000"/>
              <a:t>，执法人员对佛山市南海</a:t>
            </a:r>
            <a:r>
              <a:rPr lang="zh-CN" altLang="en-US" sz="2000"/>
              <a:t>某</a:t>
            </a:r>
            <a:r>
              <a:rPr lang="zh-CN" altLang="zh-CN" sz="2000"/>
              <a:t>气体有限公司进行执法检查，</a:t>
            </a:r>
            <a:r>
              <a:rPr lang="zh-CN" altLang="en-US" sz="2000"/>
              <a:t>发现</a:t>
            </a:r>
            <a:r>
              <a:rPr lang="zh-CN" altLang="zh-CN" sz="2000"/>
              <a:t>该公司液氧液氮仓库储存有标注为“液氩（</a:t>
            </a:r>
            <a:r>
              <a:rPr lang="en-US" altLang="zh-CN" sz="2000"/>
              <a:t>Ar</a:t>
            </a:r>
            <a:r>
              <a:rPr lang="zh-CN" altLang="zh-CN" sz="2000"/>
              <a:t>）</a:t>
            </a:r>
            <a:r>
              <a:rPr lang="en-US" altLang="zh-CN" sz="2000"/>
              <a:t>,</a:t>
            </a:r>
            <a:r>
              <a:rPr lang="zh-CN" altLang="zh-CN" sz="2000"/>
              <a:t>氩气纯度：≥</a:t>
            </a:r>
            <a:r>
              <a:rPr lang="en-US" altLang="zh-CN" sz="2000"/>
              <a:t>99.999%</a:t>
            </a:r>
            <a:r>
              <a:rPr lang="zh-CN" altLang="zh-CN" sz="2000"/>
              <a:t>，生产日期：</a:t>
            </a:r>
            <a:r>
              <a:rPr lang="en-US" altLang="zh-CN" sz="2000"/>
              <a:t>2014</a:t>
            </a:r>
            <a:r>
              <a:rPr lang="zh-CN" altLang="zh-CN" sz="2000"/>
              <a:t>年</a:t>
            </a:r>
            <a:r>
              <a:rPr lang="en-US" altLang="zh-CN" sz="2000"/>
              <a:t>5</a:t>
            </a:r>
            <a:r>
              <a:rPr lang="zh-CN" altLang="zh-CN" sz="2000"/>
              <a:t>月</a:t>
            </a:r>
            <a:r>
              <a:rPr lang="en-US" altLang="zh-CN" sz="2000"/>
              <a:t>24</a:t>
            </a:r>
            <a:r>
              <a:rPr lang="zh-CN" altLang="zh-CN" sz="2000"/>
              <a:t>日”的液氩共</a:t>
            </a:r>
            <a:r>
              <a:rPr lang="en-US" altLang="zh-CN" sz="2000"/>
              <a:t>16</a:t>
            </a:r>
            <a:r>
              <a:rPr lang="zh-CN" altLang="zh-CN" sz="2000"/>
              <a:t>瓶（其中有气压瓶</a:t>
            </a:r>
            <a:r>
              <a:rPr lang="en-US" altLang="zh-CN" sz="2000"/>
              <a:t>13</a:t>
            </a:r>
            <a:r>
              <a:rPr lang="zh-CN" altLang="zh-CN" sz="2000"/>
              <a:t>个，空瓶</a:t>
            </a:r>
            <a:r>
              <a:rPr lang="en-US" altLang="zh-CN" sz="2000"/>
              <a:t>3</a:t>
            </a:r>
            <a:r>
              <a:rPr lang="zh-CN" altLang="zh-CN" sz="2000"/>
              <a:t>个）</a:t>
            </a:r>
            <a:r>
              <a:rPr lang="zh-CN" altLang="en-US" sz="2000"/>
              <a:t>，并找到液氩销售的</a:t>
            </a:r>
            <a:r>
              <a:rPr lang="zh-CN" altLang="zh-CN" sz="2000"/>
              <a:t>发票和送货凭证等单据</a:t>
            </a:r>
            <a:r>
              <a:rPr lang="zh-CN" altLang="en-US" sz="2000"/>
              <a:t>，而液氩并不在该公司的危险化学品经营许可证的许可范围内，认定</a:t>
            </a:r>
            <a:r>
              <a:rPr lang="zh-CN" altLang="zh-CN" sz="2000"/>
              <a:t>该公司存在未经依法批准擅自经营危险化学品的违法行为</a:t>
            </a:r>
            <a:r>
              <a:rPr lang="zh-CN" altLang="en-US" sz="2000"/>
              <a:t>，依法作出以下处罚决定：</a:t>
            </a:r>
            <a:endParaRPr lang="en-US" altLang="zh-CN" sz="2000"/>
          </a:p>
          <a:p>
            <a:r>
              <a:rPr lang="zh-CN" altLang="en-US" sz="2000"/>
              <a:t>责令停止擅自经营危险化学品液氩的违法行为，</a:t>
            </a:r>
            <a:endParaRPr lang="en-US" altLang="zh-CN" sz="2000"/>
          </a:p>
          <a:p>
            <a:r>
              <a:rPr lang="zh-CN" altLang="en-US" sz="2000"/>
              <a:t>没收违法所得</a:t>
            </a:r>
            <a:r>
              <a:rPr lang="en-US" altLang="zh-CN" sz="2000"/>
              <a:t>48934.2</a:t>
            </a:r>
            <a:r>
              <a:rPr lang="zh-CN" altLang="en-US" sz="2000"/>
              <a:t>元，并处人民</a:t>
            </a:r>
            <a:r>
              <a:rPr lang="en-US" altLang="zh-CN" sz="2000"/>
              <a:t>50000</a:t>
            </a:r>
            <a:r>
              <a:rPr lang="zh-CN" altLang="en-US" sz="2000"/>
              <a:t>元罚款。</a:t>
            </a:r>
            <a:endParaRPr lang="en-US" altLang="zh-CN" sz="2000"/>
          </a:p>
          <a:p>
            <a:endParaRPr lang="en-US" altLang="zh-CN" sz="2000"/>
          </a:p>
          <a:p>
            <a:r>
              <a:rPr lang="zh-CN" altLang="en-US" sz="2000"/>
              <a:t>分析：这个案例中，企业是属于</a:t>
            </a:r>
            <a:r>
              <a:rPr lang="zh-CN" altLang="en-US" sz="2000">
                <a:solidFill>
                  <a:srgbClr val="FF0000"/>
                </a:solidFill>
              </a:rPr>
              <a:t>超许可范围经营</a:t>
            </a:r>
            <a:r>
              <a:rPr lang="zh-CN" altLang="en-US" sz="2000"/>
              <a:t>危险化学品，即经营许可范围以外的危险化学品，属于未经批准擅自经营危险化学品的违法行为。</a:t>
            </a:r>
          </a:p>
        </p:txBody>
      </p:sp>
      <p:sp>
        <p:nvSpPr>
          <p:cNvPr id="7" name="TextBox 9"/>
          <p:cNvSpPr txBox="1">
            <a:spLocks noChangeArrowheads="1"/>
          </p:cNvSpPr>
          <p:nvPr/>
        </p:nvSpPr>
        <p:spPr bwMode="auto">
          <a:xfrm>
            <a:off x="1403648" y="1196752"/>
            <a:ext cx="6696744" cy="523220"/>
          </a:xfrm>
          <a:prstGeom prst="rect">
            <a:avLst/>
          </a:prstGeom>
          <a:solidFill>
            <a:srgbClr val="FF9900"/>
          </a:solidFill>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zh-CN" altLang="en-US" sz="2800" b="1" dirty="0">
                <a:solidFill>
                  <a:schemeClr val="tx1"/>
                </a:solidFill>
              </a:rPr>
              <a:t>危险化学品</a:t>
            </a:r>
            <a:r>
              <a:rPr lang="zh-CN" altLang="en-US" sz="2800" b="1" dirty="0">
                <a:solidFill>
                  <a:schemeClr val="tx1"/>
                </a:solidFill>
              </a:rPr>
              <a:t>企业常见的违法行为</a:t>
            </a:r>
            <a:endParaRPr lang="zh-CN" altLang="en-US" sz="2800" b="1"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TextBox 6"/>
          <p:cNvSpPr txBox="1">
            <a:spLocks noChangeArrowheads="1"/>
          </p:cNvSpPr>
          <p:nvPr/>
        </p:nvSpPr>
        <p:spPr bwMode="auto">
          <a:xfrm>
            <a:off x="214313" y="2357438"/>
            <a:ext cx="8643937" cy="3786187"/>
          </a:xfrm>
          <a:prstGeom prst="rect">
            <a:avLst/>
          </a:prstGeom>
          <a:noFill/>
          <a:ln w="9525">
            <a:noFill/>
            <a:miter lim="800000"/>
            <a:headEnd/>
            <a:tailEnd/>
          </a:ln>
        </p:spPr>
        <p:txBody>
          <a:bodyPr>
            <a:spAutoFit/>
          </a:bodyPr>
          <a:lstStyle/>
          <a:p>
            <a:r>
              <a:rPr lang="zh-CN" altLang="en-US" sz="2000">
                <a:solidFill>
                  <a:srgbClr val="7030A0"/>
                </a:solidFill>
              </a:rPr>
              <a:t>案例二</a:t>
            </a:r>
            <a:r>
              <a:rPr lang="zh-CN" altLang="en-US" sz="2000"/>
              <a:t>：</a:t>
            </a:r>
            <a:endParaRPr lang="en-US" altLang="zh-CN" sz="2000"/>
          </a:p>
          <a:p>
            <a:r>
              <a:rPr lang="en-US" altLang="zh-CN" sz="2000"/>
              <a:t>2014</a:t>
            </a:r>
            <a:r>
              <a:rPr lang="zh-CN" altLang="zh-CN" sz="2000"/>
              <a:t>年</a:t>
            </a:r>
            <a:r>
              <a:rPr lang="en-US" altLang="zh-CN" sz="2000"/>
              <a:t>3</a:t>
            </a:r>
            <a:r>
              <a:rPr lang="zh-CN" altLang="zh-CN" sz="2000"/>
              <a:t>月</a:t>
            </a:r>
            <a:r>
              <a:rPr lang="en-US" altLang="zh-CN" sz="2000"/>
              <a:t>27</a:t>
            </a:r>
            <a:r>
              <a:rPr lang="zh-CN" altLang="zh-CN" sz="2000"/>
              <a:t>日，执法人员在对佛山市南海</a:t>
            </a:r>
            <a:r>
              <a:rPr lang="zh-CN" altLang="en-US" sz="2000"/>
              <a:t>某</a:t>
            </a:r>
            <a:r>
              <a:rPr lang="zh-CN" altLang="zh-CN" sz="2000"/>
              <a:t>化工有限公司进行执法检查时，发现该公司的将</a:t>
            </a:r>
            <a:r>
              <a:rPr lang="en-US" altLang="zh-CN" sz="2000"/>
              <a:t>17</a:t>
            </a:r>
            <a:r>
              <a:rPr lang="zh-CN" altLang="zh-CN" sz="2000"/>
              <a:t>号储罐出租给</a:t>
            </a:r>
            <a:r>
              <a:rPr lang="zh-CN" altLang="en-US" sz="2000"/>
              <a:t>另一化工公司</a:t>
            </a:r>
            <a:r>
              <a:rPr lang="zh-CN" altLang="zh-CN" sz="2000"/>
              <a:t>储存</a:t>
            </a:r>
            <a:r>
              <a:rPr lang="zh-CN" altLang="en-US" sz="2000"/>
              <a:t>危险化学品</a:t>
            </a:r>
            <a:r>
              <a:rPr lang="zh-CN" altLang="zh-CN" sz="2000"/>
              <a:t>甲醇，每天收取</a:t>
            </a:r>
            <a:r>
              <a:rPr lang="en-US" altLang="zh-CN" sz="2000"/>
              <a:t>50</a:t>
            </a:r>
            <a:r>
              <a:rPr lang="zh-CN" altLang="zh-CN" sz="2000"/>
              <a:t>元租金（仓储费</a:t>
            </a:r>
            <a:r>
              <a:rPr lang="zh-CN" altLang="en-US" sz="2000"/>
              <a:t>）</a:t>
            </a:r>
            <a:r>
              <a:rPr lang="zh-CN" altLang="zh-CN" sz="2000"/>
              <a:t>。该公司领取的危险化学品经营许可证的经营方式无“仓储经营”项目，存在未经依法批准擅自经营（仓储经营）危险化学品的违法行为。</a:t>
            </a:r>
            <a:r>
              <a:rPr lang="zh-CN" altLang="en-US" sz="2000"/>
              <a:t>作出处罚决定：</a:t>
            </a:r>
            <a:r>
              <a:rPr lang="zh-CN" altLang="zh-CN" sz="2000" b="1" u="sng"/>
              <a:t>责令停止经营（仓储经营）危险化学品甲醇（</a:t>
            </a:r>
            <a:r>
              <a:rPr lang="en-US" altLang="zh-CN" sz="2000" b="1" u="sng"/>
              <a:t>32058</a:t>
            </a:r>
            <a:r>
              <a:rPr lang="zh-CN" altLang="zh-CN" sz="2000" b="1" u="sng"/>
              <a:t>）的违法行为，没收违法所得柒佰伍拾元整（￥</a:t>
            </a:r>
            <a:r>
              <a:rPr lang="en-US" altLang="zh-CN" sz="2000" b="1" u="sng"/>
              <a:t>750.00</a:t>
            </a:r>
            <a:r>
              <a:rPr lang="zh-CN" altLang="zh-CN" sz="2000" b="1" u="sng"/>
              <a:t>元），并处人民币叁万元整（￥</a:t>
            </a:r>
            <a:r>
              <a:rPr lang="en-US" altLang="zh-CN" sz="2000" b="1" u="sng"/>
              <a:t>30,000.00</a:t>
            </a:r>
            <a:r>
              <a:rPr lang="zh-CN" altLang="zh-CN" sz="2000" b="1" u="sng"/>
              <a:t>元）罚款</a:t>
            </a:r>
            <a:endParaRPr lang="en-US" altLang="zh-CN" sz="2000"/>
          </a:p>
          <a:p>
            <a:endParaRPr lang="en-US" altLang="zh-CN" sz="2000"/>
          </a:p>
          <a:p>
            <a:r>
              <a:rPr lang="zh-CN" altLang="en-US" sz="2000"/>
              <a:t>分析：这个案例中，企业</a:t>
            </a:r>
            <a:r>
              <a:rPr lang="zh-CN" altLang="en-US" sz="2000">
                <a:solidFill>
                  <a:srgbClr val="FF0000"/>
                </a:solidFill>
              </a:rPr>
              <a:t>经营方式是未得到批准</a:t>
            </a:r>
            <a:r>
              <a:rPr lang="zh-CN" altLang="en-US" sz="2000"/>
              <a:t>（经营方式包括三种：不带储存设施经营，带储存设施经营，仓储经营），也属于未经批准擅自经营危险化学品的违法行为。</a:t>
            </a:r>
          </a:p>
        </p:txBody>
      </p:sp>
      <p:sp>
        <p:nvSpPr>
          <p:cNvPr id="124930" name="TextBox 5"/>
          <p:cNvSpPr txBox="1">
            <a:spLocks noChangeArrowheads="1"/>
          </p:cNvSpPr>
          <p:nvPr/>
        </p:nvSpPr>
        <p:spPr bwMode="auto">
          <a:xfrm>
            <a:off x="357188" y="1857375"/>
            <a:ext cx="6840537" cy="461963"/>
          </a:xfrm>
          <a:prstGeom prst="rect">
            <a:avLst/>
          </a:prstGeom>
          <a:noFill/>
          <a:ln w="9525">
            <a:noFill/>
            <a:miter lim="800000"/>
            <a:headEnd/>
            <a:tailEnd/>
          </a:ln>
        </p:spPr>
        <p:txBody>
          <a:bodyPr>
            <a:spAutoFit/>
          </a:bodyPr>
          <a:lstStyle/>
          <a:p>
            <a:r>
              <a:rPr lang="zh-CN" altLang="en-US" sz="2400" b="1">
                <a:solidFill>
                  <a:srgbClr val="108FA0"/>
                </a:solidFill>
              </a:rPr>
              <a:t>一、未经批准擅自生产、经营、储存危险化学品</a:t>
            </a:r>
          </a:p>
        </p:txBody>
      </p:sp>
      <p:sp>
        <p:nvSpPr>
          <p:cNvPr id="8" name="TextBox 7"/>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第三部</a:t>
            </a:r>
            <a:r>
              <a:rPr lang="zh-CN" altLang="en-US" sz="4000" dirty="0"/>
              <a:t>分</a:t>
            </a:r>
          </a:p>
        </p:txBody>
      </p:sp>
      <p:sp>
        <p:nvSpPr>
          <p:cNvPr id="10" name="TextBox 9"/>
          <p:cNvSpPr txBox="1">
            <a:spLocks noChangeArrowheads="1"/>
          </p:cNvSpPr>
          <p:nvPr/>
        </p:nvSpPr>
        <p:spPr bwMode="auto">
          <a:xfrm>
            <a:off x="1403648" y="1196752"/>
            <a:ext cx="6696744" cy="523220"/>
          </a:xfrm>
          <a:prstGeom prst="rect">
            <a:avLst/>
          </a:prstGeom>
          <a:solidFill>
            <a:srgbClr val="FF9900"/>
          </a:solidFill>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zh-CN" altLang="en-US" sz="2800" b="1" dirty="0">
                <a:solidFill>
                  <a:schemeClr val="tx1"/>
                </a:solidFill>
              </a:rPr>
              <a:t>危险化学品</a:t>
            </a:r>
            <a:r>
              <a:rPr lang="zh-CN" altLang="en-US" sz="2800" b="1" dirty="0">
                <a:solidFill>
                  <a:schemeClr val="tx1"/>
                </a:solidFill>
              </a:rPr>
              <a:t>企业常见的违法行为</a:t>
            </a:r>
            <a:endParaRPr lang="zh-CN" altLang="en-US" sz="2800" b="1"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B3539D36-FCB8-4FDA-AC79-96C05AD7BFEA}" type="slidenum">
              <a:rPr lang="en-US" altLang="zh-CN" sz="1000">
                <a:solidFill>
                  <a:srgbClr val="FFFFFF"/>
                </a:solidFill>
              </a:rPr>
              <a:pPr algn="r"/>
              <a:t>6</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20485" name="TextBox 4"/>
          <p:cNvSpPr txBox="1">
            <a:spLocks noChangeArrowheads="1"/>
          </p:cNvSpPr>
          <p:nvPr/>
        </p:nvSpPr>
        <p:spPr bwMode="auto">
          <a:xfrm>
            <a:off x="179388" y="2133600"/>
            <a:ext cx="8964612" cy="4954588"/>
          </a:xfrm>
          <a:prstGeom prst="rect">
            <a:avLst/>
          </a:prstGeom>
          <a:noFill/>
          <a:ln w="9525">
            <a:noFill/>
            <a:miter lim="800000"/>
            <a:headEnd/>
            <a:tailEnd/>
          </a:ln>
        </p:spPr>
        <p:txBody>
          <a:bodyPr>
            <a:spAutoFit/>
          </a:bodyPr>
          <a:lstStyle/>
          <a:p>
            <a:r>
              <a:rPr lang="zh-CN" altLang="zh-CN" sz="2800" b="1"/>
              <a:t>三、部门规章</a:t>
            </a:r>
            <a:endParaRPr lang="zh-CN" altLang="zh-CN" sz="2800"/>
          </a:p>
          <a:p>
            <a:r>
              <a:rPr lang="zh-CN" altLang="zh-CN"/>
              <a:t>●</a:t>
            </a:r>
            <a:r>
              <a:rPr lang="zh-CN" altLang="zh-CN" sz="2400" u="sng"/>
              <a:t>《危险化学品建设项目安全监督管理办法》</a:t>
            </a:r>
            <a:r>
              <a:rPr lang="zh-CN" altLang="zh-CN" sz="2400"/>
              <a:t>（总局令第</a:t>
            </a:r>
            <a:r>
              <a:rPr lang="en-US" altLang="zh-CN" sz="2400"/>
              <a:t>45</a:t>
            </a:r>
            <a:r>
              <a:rPr lang="zh-CN" altLang="zh-CN" sz="2400"/>
              <a:t>号）</a:t>
            </a:r>
          </a:p>
          <a:p>
            <a:r>
              <a:rPr lang="zh-CN" altLang="zh-CN"/>
              <a:t>● </a:t>
            </a:r>
            <a:r>
              <a:rPr lang="zh-CN" altLang="zh-CN" sz="2400" u="sng"/>
              <a:t>《危险化学品生产企业安全生产许可证实施办法》</a:t>
            </a:r>
            <a:r>
              <a:rPr lang="zh-CN" altLang="zh-CN" u="sng"/>
              <a:t>（</a:t>
            </a:r>
            <a:r>
              <a:rPr lang="zh-CN" altLang="zh-CN"/>
              <a:t>总局令第</a:t>
            </a:r>
            <a:r>
              <a:rPr lang="en-US" altLang="zh-CN"/>
              <a:t>41</a:t>
            </a:r>
            <a:r>
              <a:rPr lang="zh-CN" altLang="zh-CN"/>
              <a:t>号）</a:t>
            </a:r>
          </a:p>
          <a:p>
            <a:r>
              <a:rPr lang="zh-CN" altLang="zh-CN"/>
              <a:t>● </a:t>
            </a:r>
            <a:r>
              <a:rPr lang="zh-CN" altLang="zh-CN" sz="2400" u="sng"/>
              <a:t>《危险化学品经营许可证管理办法》（</a:t>
            </a:r>
            <a:r>
              <a:rPr lang="zh-CN" altLang="zh-CN" sz="2400"/>
              <a:t>总局令第</a:t>
            </a:r>
            <a:r>
              <a:rPr lang="en-US" altLang="zh-CN" sz="2400"/>
              <a:t>55</a:t>
            </a:r>
            <a:r>
              <a:rPr lang="zh-CN" altLang="zh-CN" sz="2400"/>
              <a:t>号）</a:t>
            </a:r>
            <a:endParaRPr lang="zh-CN" altLang="en-US" sz="2400"/>
          </a:p>
          <a:p>
            <a:r>
              <a:rPr lang="zh-CN" altLang="zh-CN"/>
              <a:t>● </a:t>
            </a:r>
            <a:r>
              <a:rPr lang="zh-CN" altLang="zh-CN" sz="2400" u="sng"/>
              <a:t>《危险化学品安全使用许可证实施办法》（</a:t>
            </a:r>
            <a:r>
              <a:rPr lang="zh-CN" altLang="zh-CN" sz="2400"/>
              <a:t>总局令第</a:t>
            </a:r>
            <a:r>
              <a:rPr lang="en-US" altLang="zh-CN" sz="2400"/>
              <a:t>57</a:t>
            </a:r>
            <a:r>
              <a:rPr lang="zh-CN" altLang="zh-CN" sz="2400"/>
              <a:t>号）</a:t>
            </a:r>
          </a:p>
          <a:p>
            <a:r>
              <a:rPr lang="zh-CN" altLang="zh-CN"/>
              <a:t>● </a:t>
            </a:r>
            <a:r>
              <a:rPr lang="zh-CN" altLang="zh-CN" sz="2400"/>
              <a:t>《危险化学品输送管道安全管理规定》（总局令第</a:t>
            </a:r>
            <a:r>
              <a:rPr lang="en-US" altLang="zh-CN" sz="2400"/>
              <a:t>43</a:t>
            </a:r>
            <a:r>
              <a:rPr lang="zh-CN" altLang="zh-CN" sz="2400"/>
              <a:t>号）</a:t>
            </a:r>
          </a:p>
          <a:p>
            <a:r>
              <a:rPr lang="zh-CN" altLang="zh-CN"/>
              <a:t>● </a:t>
            </a:r>
            <a:r>
              <a:rPr lang="zh-CN" altLang="zh-CN" sz="2400"/>
              <a:t>《危险化学品重大危险源监督管理暂行规定》（总局令第</a:t>
            </a:r>
            <a:r>
              <a:rPr lang="en-US" altLang="zh-CN" sz="2400"/>
              <a:t>40</a:t>
            </a:r>
            <a:r>
              <a:rPr lang="zh-CN" altLang="zh-CN" sz="2400"/>
              <a:t>号）</a:t>
            </a:r>
          </a:p>
          <a:p>
            <a:r>
              <a:rPr lang="zh-CN" altLang="zh-CN"/>
              <a:t>● </a:t>
            </a:r>
            <a:r>
              <a:rPr lang="zh-CN" altLang="zh-CN" sz="2400"/>
              <a:t>《危险化学品登记管理办法》（总局令第</a:t>
            </a:r>
            <a:r>
              <a:rPr lang="en-US" altLang="zh-CN" sz="2400"/>
              <a:t>53</a:t>
            </a:r>
            <a:r>
              <a:rPr lang="zh-CN" altLang="zh-CN" sz="2400"/>
              <a:t>号）</a:t>
            </a:r>
            <a:endParaRPr lang="en-US" altLang="zh-CN" sz="2400"/>
          </a:p>
          <a:p>
            <a:r>
              <a:rPr lang="zh-CN" altLang="zh-CN" sz="2000"/>
              <a:t>●</a:t>
            </a:r>
            <a:r>
              <a:rPr lang="en-US" altLang="zh-CN" sz="2400"/>
              <a:t>《</a:t>
            </a:r>
            <a:r>
              <a:rPr lang="zh-CN" altLang="en-US" sz="2400"/>
              <a:t>油气罐区防火防爆十条规定</a:t>
            </a:r>
            <a:r>
              <a:rPr lang="en-US" altLang="zh-CN" sz="2400"/>
              <a:t>》</a:t>
            </a:r>
            <a:r>
              <a:rPr lang="zh-CN" altLang="en-US" sz="2400"/>
              <a:t>（总局令第</a:t>
            </a:r>
            <a:r>
              <a:rPr lang="en-US" altLang="zh-CN" sz="2400"/>
              <a:t>84</a:t>
            </a:r>
            <a:r>
              <a:rPr lang="zh-CN" altLang="en-US" sz="2400"/>
              <a:t>号）</a:t>
            </a:r>
            <a:endParaRPr lang="en-US" altLang="zh-CN" sz="2400"/>
          </a:p>
          <a:p>
            <a:r>
              <a:rPr lang="zh-CN" altLang="zh-CN"/>
              <a:t>● </a:t>
            </a:r>
            <a:r>
              <a:rPr lang="en-US" altLang="zh-CN" sz="2400"/>
              <a:t>《</a:t>
            </a:r>
            <a:r>
              <a:rPr lang="zh-CN" altLang="en-US" sz="2400"/>
              <a:t>化工（危险化学品）企业保障生产安全十条规定</a:t>
            </a:r>
            <a:r>
              <a:rPr lang="en-US" altLang="zh-CN" sz="2400"/>
              <a:t>》</a:t>
            </a:r>
            <a:r>
              <a:rPr lang="zh-CN" altLang="en-US" sz="2400"/>
              <a:t>（总局令第</a:t>
            </a:r>
            <a:r>
              <a:rPr lang="en-US" altLang="zh-CN" sz="2400"/>
              <a:t>64</a:t>
            </a:r>
            <a:r>
              <a:rPr lang="zh-CN" altLang="en-US" sz="2400"/>
              <a:t>号）</a:t>
            </a:r>
            <a:endParaRPr lang="en-US" altLang="zh-CN" sz="2400"/>
          </a:p>
          <a:p>
            <a:endParaRPr lang="en-US" altLang="zh-CN" sz="2400"/>
          </a:p>
          <a:p>
            <a:endParaRPr lang="zh-CN" altLang="zh-CN" sz="2400"/>
          </a:p>
        </p:txBody>
      </p:sp>
      <p:sp>
        <p:nvSpPr>
          <p:cNvPr id="7"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extBox 6"/>
          <p:cNvSpPr txBox="1">
            <a:spLocks noChangeArrowheads="1"/>
          </p:cNvSpPr>
          <p:nvPr/>
        </p:nvSpPr>
        <p:spPr bwMode="auto">
          <a:xfrm>
            <a:off x="642938" y="2500313"/>
            <a:ext cx="7715250" cy="3170237"/>
          </a:xfrm>
          <a:prstGeom prst="rect">
            <a:avLst/>
          </a:prstGeom>
          <a:noFill/>
          <a:ln w="9525">
            <a:noFill/>
            <a:miter lim="800000"/>
            <a:headEnd/>
            <a:tailEnd/>
          </a:ln>
        </p:spPr>
        <p:txBody>
          <a:bodyPr>
            <a:spAutoFit/>
          </a:bodyPr>
          <a:lstStyle/>
          <a:p>
            <a:r>
              <a:rPr lang="zh-CN" altLang="en-US" sz="2000">
                <a:solidFill>
                  <a:srgbClr val="7030A0"/>
                </a:solidFill>
              </a:rPr>
              <a:t>案例三</a:t>
            </a:r>
            <a:r>
              <a:rPr lang="zh-CN" altLang="en-US" sz="2000"/>
              <a:t>：</a:t>
            </a:r>
            <a:endParaRPr lang="en-US" altLang="zh-CN" sz="2000"/>
          </a:p>
          <a:p>
            <a:r>
              <a:rPr lang="en-US" altLang="zh-CN" sz="2000"/>
              <a:t>2014</a:t>
            </a:r>
            <a:r>
              <a:rPr lang="zh-CN" altLang="zh-CN" sz="2000"/>
              <a:t>年</a:t>
            </a:r>
            <a:r>
              <a:rPr lang="en-US" altLang="zh-CN" sz="2000"/>
              <a:t>5</a:t>
            </a:r>
            <a:r>
              <a:rPr lang="zh-CN" altLang="zh-CN" sz="2000"/>
              <a:t>月</a:t>
            </a:r>
            <a:r>
              <a:rPr lang="en-US" altLang="zh-CN" sz="2000"/>
              <a:t>13</a:t>
            </a:r>
            <a:r>
              <a:rPr lang="zh-CN" altLang="zh-CN" sz="2000"/>
              <a:t>日，执法人员在对佛山市南海区</a:t>
            </a:r>
            <a:r>
              <a:rPr lang="zh-CN" altLang="en-US" sz="2000"/>
              <a:t>某</a:t>
            </a:r>
            <a:r>
              <a:rPr lang="zh-CN" altLang="zh-CN" sz="2000"/>
              <a:t>化工仓储有限公司进行执法检查时，发现该公司擅自将已经停用的</a:t>
            </a:r>
            <a:r>
              <a:rPr lang="en-US" altLang="zh-CN" sz="2000"/>
              <a:t>5</a:t>
            </a:r>
            <a:r>
              <a:rPr lang="zh-CN" altLang="zh-CN" sz="2000"/>
              <a:t>号和</a:t>
            </a:r>
            <a:r>
              <a:rPr lang="en-US" altLang="zh-CN" sz="2000"/>
              <a:t>21</a:t>
            </a:r>
            <a:r>
              <a:rPr lang="zh-CN" altLang="zh-CN" sz="2000"/>
              <a:t>号储罐储存危险化学品</a:t>
            </a:r>
            <a:r>
              <a:rPr lang="zh-CN" altLang="en-US" sz="2000"/>
              <a:t>。</a:t>
            </a:r>
            <a:r>
              <a:rPr lang="zh-CN" altLang="zh-CN" sz="2000"/>
              <a:t>存在未经依法批准擅自储存危险化学品的违法行为。</a:t>
            </a:r>
            <a:endParaRPr lang="en-US" altLang="zh-CN" sz="2000"/>
          </a:p>
          <a:p>
            <a:r>
              <a:rPr lang="zh-CN" altLang="en-US" sz="2000"/>
              <a:t>作出处罚决定：</a:t>
            </a:r>
            <a:r>
              <a:rPr lang="zh-CN" altLang="zh-CN" sz="2000" b="1" u="sng"/>
              <a:t>责令停止擅自恢复使用已经停用的储罐的违法行为，处人民币肆万元整（￥</a:t>
            </a:r>
            <a:r>
              <a:rPr lang="en-US" altLang="zh-CN" sz="2000" b="1" u="sng"/>
              <a:t>40</a:t>
            </a:r>
            <a:r>
              <a:rPr lang="zh-CN" altLang="zh-CN" sz="2000" b="1" u="sng"/>
              <a:t>，</a:t>
            </a:r>
            <a:r>
              <a:rPr lang="en-US" altLang="zh-CN" sz="2000" b="1" u="sng"/>
              <a:t>000.00</a:t>
            </a:r>
            <a:r>
              <a:rPr lang="zh-CN" altLang="zh-CN" sz="2000" b="1" u="sng"/>
              <a:t>元）罚款</a:t>
            </a:r>
            <a:endParaRPr lang="en-US" altLang="zh-CN" sz="2000"/>
          </a:p>
          <a:p>
            <a:endParaRPr lang="en-US" altLang="zh-CN" sz="2000"/>
          </a:p>
          <a:p>
            <a:endParaRPr lang="en-US" altLang="zh-CN" sz="2000"/>
          </a:p>
          <a:p>
            <a:r>
              <a:rPr lang="zh-CN" altLang="en-US" sz="2000"/>
              <a:t>分析：这个案例中，企业</a:t>
            </a:r>
            <a:r>
              <a:rPr lang="zh-CN" altLang="en-US" sz="2000">
                <a:solidFill>
                  <a:srgbClr val="FF0000"/>
                </a:solidFill>
              </a:rPr>
              <a:t>擅自启用已经停用的储罐</a:t>
            </a:r>
            <a:r>
              <a:rPr lang="zh-CN" altLang="en-US" sz="2000"/>
              <a:t>，属于未经批准擅自储存危险化学品的违法行为。</a:t>
            </a:r>
          </a:p>
        </p:txBody>
      </p:sp>
      <p:sp>
        <p:nvSpPr>
          <p:cNvPr id="125954" name="TextBox 5"/>
          <p:cNvSpPr txBox="1">
            <a:spLocks noChangeArrowheads="1"/>
          </p:cNvSpPr>
          <p:nvPr/>
        </p:nvSpPr>
        <p:spPr bwMode="auto">
          <a:xfrm>
            <a:off x="357188" y="1857375"/>
            <a:ext cx="6840537" cy="461963"/>
          </a:xfrm>
          <a:prstGeom prst="rect">
            <a:avLst/>
          </a:prstGeom>
          <a:noFill/>
          <a:ln w="9525">
            <a:noFill/>
            <a:miter lim="800000"/>
            <a:headEnd/>
            <a:tailEnd/>
          </a:ln>
        </p:spPr>
        <p:txBody>
          <a:bodyPr>
            <a:spAutoFit/>
          </a:bodyPr>
          <a:lstStyle/>
          <a:p>
            <a:r>
              <a:rPr lang="zh-CN" altLang="en-US" sz="2400" b="1">
                <a:solidFill>
                  <a:srgbClr val="108FA0"/>
                </a:solidFill>
              </a:rPr>
              <a:t>二、未经批准擅自储存危险化学品</a:t>
            </a:r>
          </a:p>
        </p:txBody>
      </p:sp>
      <p:sp>
        <p:nvSpPr>
          <p:cNvPr id="8" name="TextBox 7"/>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第三部</a:t>
            </a:r>
            <a:r>
              <a:rPr lang="zh-CN" altLang="en-US" sz="4000" dirty="0"/>
              <a:t>分</a:t>
            </a:r>
          </a:p>
        </p:txBody>
      </p:sp>
      <p:sp>
        <p:nvSpPr>
          <p:cNvPr id="9" name="TextBox 9"/>
          <p:cNvSpPr txBox="1">
            <a:spLocks noChangeArrowheads="1"/>
          </p:cNvSpPr>
          <p:nvPr/>
        </p:nvSpPr>
        <p:spPr bwMode="auto">
          <a:xfrm>
            <a:off x="1403648" y="1196752"/>
            <a:ext cx="6696744" cy="523220"/>
          </a:xfrm>
          <a:prstGeom prst="rect">
            <a:avLst/>
          </a:prstGeom>
          <a:solidFill>
            <a:srgbClr val="FF9900"/>
          </a:solidFill>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zh-CN" altLang="en-US" sz="2800" b="1" dirty="0">
                <a:solidFill>
                  <a:schemeClr val="tx1"/>
                </a:solidFill>
              </a:rPr>
              <a:t>危险化学品</a:t>
            </a:r>
            <a:r>
              <a:rPr lang="zh-CN" altLang="en-US" sz="2800" b="1" dirty="0">
                <a:solidFill>
                  <a:schemeClr val="tx1"/>
                </a:solidFill>
              </a:rPr>
              <a:t>企业常见的违法行为</a:t>
            </a:r>
            <a:endParaRPr lang="zh-CN" altLang="en-US" sz="2800" b="1"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TextBox 6"/>
          <p:cNvSpPr txBox="1">
            <a:spLocks noChangeArrowheads="1"/>
          </p:cNvSpPr>
          <p:nvPr/>
        </p:nvSpPr>
        <p:spPr bwMode="auto">
          <a:xfrm>
            <a:off x="642938" y="2214563"/>
            <a:ext cx="7858125" cy="4400550"/>
          </a:xfrm>
          <a:prstGeom prst="rect">
            <a:avLst/>
          </a:prstGeom>
          <a:noFill/>
          <a:ln w="9525">
            <a:noFill/>
            <a:miter lim="800000"/>
            <a:headEnd/>
            <a:tailEnd/>
          </a:ln>
        </p:spPr>
        <p:txBody>
          <a:bodyPr>
            <a:spAutoFit/>
          </a:bodyPr>
          <a:lstStyle/>
          <a:p>
            <a:r>
              <a:rPr lang="zh-CN" altLang="en-US" sz="2000">
                <a:solidFill>
                  <a:srgbClr val="7030A0"/>
                </a:solidFill>
              </a:rPr>
              <a:t>案例四</a:t>
            </a:r>
            <a:r>
              <a:rPr lang="zh-CN" altLang="en-US" sz="2000"/>
              <a:t>：</a:t>
            </a:r>
            <a:endParaRPr lang="en-US" altLang="zh-CN" sz="2000"/>
          </a:p>
          <a:p>
            <a:r>
              <a:rPr lang="en-US" altLang="zh-CN" sz="2000"/>
              <a:t>2015</a:t>
            </a:r>
            <a:r>
              <a:rPr lang="zh-CN" altLang="zh-CN" sz="2000"/>
              <a:t>年</a:t>
            </a:r>
            <a:r>
              <a:rPr lang="en-US" altLang="zh-CN" sz="2000"/>
              <a:t>10</a:t>
            </a:r>
            <a:r>
              <a:rPr lang="zh-CN" altLang="zh-CN" sz="2000"/>
              <a:t>月</a:t>
            </a:r>
            <a:r>
              <a:rPr lang="en-US" altLang="zh-CN" sz="2000"/>
              <a:t>23</a:t>
            </a:r>
            <a:r>
              <a:rPr lang="zh-CN" altLang="zh-CN" sz="2000"/>
              <a:t>日，执法人员</a:t>
            </a:r>
            <a:r>
              <a:rPr lang="zh-CN" altLang="en-US" sz="2000"/>
              <a:t>对南海某化工有限公司</a:t>
            </a:r>
            <a:r>
              <a:rPr lang="zh-CN" altLang="zh-CN" sz="2000"/>
              <a:t>进行现场执法检查。检查发现该公司二车间存放有以下产品：</a:t>
            </a:r>
            <a:r>
              <a:rPr lang="en-US" altLang="zh-CN" sz="2000"/>
              <a:t>PU</a:t>
            </a:r>
            <a:r>
              <a:rPr lang="zh-CN" altLang="zh-CN" sz="2000"/>
              <a:t>白底漆、</a:t>
            </a:r>
            <a:r>
              <a:rPr lang="en-US" altLang="zh-CN" sz="2000"/>
              <a:t>PU</a:t>
            </a:r>
            <a:r>
              <a:rPr lang="zh-CN" altLang="zh-CN" sz="2000"/>
              <a:t>特亮清面漆、</a:t>
            </a:r>
            <a:r>
              <a:rPr lang="en-US" altLang="zh-CN" sz="2000"/>
              <a:t>PE</a:t>
            </a:r>
            <a:r>
              <a:rPr lang="zh-CN" altLang="zh-CN" sz="2000"/>
              <a:t>白底漆，属于含易燃溶剂的油漆</a:t>
            </a:r>
            <a:r>
              <a:rPr lang="en-US" altLang="zh-CN" sz="2000"/>
              <a:t>[</a:t>
            </a:r>
            <a:r>
              <a:rPr lang="zh-CN" altLang="zh-CN" sz="2000"/>
              <a:t>闭杯闪点≤</a:t>
            </a:r>
            <a:r>
              <a:rPr lang="en-US" altLang="zh-CN" sz="2000"/>
              <a:t>60</a:t>
            </a:r>
            <a:r>
              <a:rPr lang="zh-CN" altLang="zh-CN" sz="2000"/>
              <a:t>°</a:t>
            </a:r>
            <a:r>
              <a:rPr lang="en-US" altLang="zh-CN" sz="2000"/>
              <a:t>C]</a:t>
            </a:r>
            <a:r>
              <a:rPr lang="zh-CN" altLang="zh-CN" sz="2000"/>
              <a:t>，危险化学品目录序号为</a:t>
            </a:r>
            <a:r>
              <a:rPr lang="en-US" altLang="zh-CN" sz="2000"/>
              <a:t>2828</a:t>
            </a:r>
            <a:r>
              <a:rPr lang="zh-CN" altLang="zh-CN" sz="2000"/>
              <a:t>，不属于该公司的《安全生产许可证》许可范围，</a:t>
            </a:r>
            <a:r>
              <a:rPr lang="zh-CN" altLang="en-US" sz="2000"/>
              <a:t>认定该公司</a:t>
            </a:r>
            <a:r>
              <a:rPr lang="zh-CN" altLang="zh-CN" sz="2000"/>
              <a:t>存在未取得安全生产许可证擅自生产危险化学品的违法违规行为。</a:t>
            </a:r>
          </a:p>
          <a:p>
            <a:r>
              <a:rPr lang="zh-CN" altLang="en-US" sz="2000"/>
              <a:t>作出处罚决定：</a:t>
            </a:r>
            <a:r>
              <a:rPr lang="zh-CN" altLang="zh-CN" sz="2000" b="1" u="sng"/>
              <a:t>责令停止生产、销售许可范围外的</a:t>
            </a:r>
            <a:r>
              <a:rPr lang="en-US" altLang="zh-CN" sz="2000" b="1" u="sng"/>
              <a:t>PU</a:t>
            </a:r>
            <a:r>
              <a:rPr lang="zh-CN" altLang="zh-CN" sz="2000" b="1" u="sng"/>
              <a:t>白底漆、</a:t>
            </a:r>
            <a:r>
              <a:rPr lang="en-US" altLang="zh-CN" sz="2000" b="1" u="sng"/>
              <a:t>PU</a:t>
            </a:r>
            <a:r>
              <a:rPr lang="zh-CN" altLang="zh-CN" sz="2000" b="1" u="sng"/>
              <a:t>特亮清面漆、</a:t>
            </a:r>
            <a:r>
              <a:rPr lang="en-US" altLang="zh-CN" sz="2000" b="1" u="sng"/>
              <a:t>PE</a:t>
            </a:r>
            <a:r>
              <a:rPr lang="zh-CN" altLang="zh-CN" sz="2000" b="1" u="sng"/>
              <a:t>白底漆等危险化学品，没收违法所得人民币伍仟叄佰元整（￥</a:t>
            </a:r>
            <a:r>
              <a:rPr lang="en-US" altLang="zh-CN" sz="2000" b="1" u="sng"/>
              <a:t>5</a:t>
            </a:r>
            <a:r>
              <a:rPr lang="zh-CN" altLang="zh-CN" sz="2000" b="1" u="sng"/>
              <a:t>，</a:t>
            </a:r>
            <a:r>
              <a:rPr lang="en-US" altLang="zh-CN" sz="2000" b="1" u="sng"/>
              <a:t>300.00</a:t>
            </a:r>
            <a:r>
              <a:rPr lang="zh-CN" altLang="zh-CN" sz="2000" b="1" u="sng"/>
              <a:t>），并处人民币拾万元整（￥</a:t>
            </a:r>
            <a:r>
              <a:rPr lang="en-US" altLang="zh-CN" sz="2000" b="1" u="sng"/>
              <a:t>100</a:t>
            </a:r>
            <a:r>
              <a:rPr lang="zh-CN" altLang="zh-CN" sz="2000" b="1" u="sng"/>
              <a:t>，</a:t>
            </a:r>
            <a:r>
              <a:rPr lang="en-US" altLang="zh-CN" sz="2000" b="1" u="sng"/>
              <a:t>000.00</a:t>
            </a:r>
            <a:r>
              <a:rPr lang="zh-CN" altLang="zh-CN" sz="2000" b="1" u="sng"/>
              <a:t>）罚款，共计罚没人民币拾万伍仟叄佰元整（￥</a:t>
            </a:r>
            <a:r>
              <a:rPr lang="en-US" altLang="zh-CN" sz="2000" b="1" u="sng"/>
              <a:t>105</a:t>
            </a:r>
            <a:r>
              <a:rPr lang="zh-CN" altLang="zh-CN" sz="2000" b="1" u="sng"/>
              <a:t>，</a:t>
            </a:r>
            <a:r>
              <a:rPr lang="en-US" altLang="zh-CN" sz="2000" b="1" u="sng"/>
              <a:t>300.00</a:t>
            </a:r>
            <a:r>
              <a:rPr lang="zh-CN" altLang="zh-CN" sz="2000" b="1" u="sng"/>
              <a:t>）</a:t>
            </a:r>
            <a:endParaRPr lang="en-US" altLang="zh-CN" sz="2000" b="1" u="sng"/>
          </a:p>
          <a:p>
            <a:endParaRPr lang="en-US" altLang="zh-CN" sz="2000"/>
          </a:p>
          <a:p>
            <a:r>
              <a:rPr lang="zh-CN" altLang="en-US" sz="2000"/>
              <a:t>分析：这个案例中，企业</a:t>
            </a:r>
            <a:r>
              <a:rPr lang="zh-CN" altLang="en-US" sz="2000">
                <a:solidFill>
                  <a:srgbClr val="FF0000"/>
                </a:solidFill>
              </a:rPr>
              <a:t>超许可范围生产</a:t>
            </a:r>
            <a:r>
              <a:rPr lang="zh-CN" altLang="en-US" sz="2000"/>
              <a:t>危险化学品，属于未经批准擅自生产危险化学品的违法行为。</a:t>
            </a:r>
          </a:p>
        </p:txBody>
      </p:sp>
      <p:sp>
        <p:nvSpPr>
          <p:cNvPr id="126978" name="TextBox 5"/>
          <p:cNvSpPr txBox="1">
            <a:spLocks noChangeArrowheads="1"/>
          </p:cNvSpPr>
          <p:nvPr/>
        </p:nvSpPr>
        <p:spPr bwMode="auto">
          <a:xfrm>
            <a:off x="357188" y="1857375"/>
            <a:ext cx="6840537" cy="461963"/>
          </a:xfrm>
          <a:prstGeom prst="rect">
            <a:avLst/>
          </a:prstGeom>
          <a:noFill/>
          <a:ln w="9525">
            <a:noFill/>
            <a:miter lim="800000"/>
            <a:headEnd/>
            <a:tailEnd/>
          </a:ln>
        </p:spPr>
        <p:txBody>
          <a:bodyPr>
            <a:spAutoFit/>
          </a:bodyPr>
          <a:lstStyle/>
          <a:p>
            <a:r>
              <a:rPr lang="zh-CN" altLang="en-US" sz="2400" b="1">
                <a:solidFill>
                  <a:srgbClr val="108FA0"/>
                </a:solidFill>
              </a:rPr>
              <a:t>三、未经批准擅生产危险化学品</a:t>
            </a:r>
          </a:p>
        </p:txBody>
      </p:sp>
      <p:sp>
        <p:nvSpPr>
          <p:cNvPr id="8" name="TextBox 7"/>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第三部</a:t>
            </a:r>
            <a:r>
              <a:rPr lang="zh-CN" altLang="en-US" sz="4000" dirty="0"/>
              <a:t>分</a:t>
            </a:r>
          </a:p>
        </p:txBody>
      </p:sp>
      <p:sp>
        <p:nvSpPr>
          <p:cNvPr id="9" name="TextBox 9"/>
          <p:cNvSpPr txBox="1">
            <a:spLocks noChangeArrowheads="1"/>
          </p:cNvSpPr>
          <p:nvPr/>
        </p:nvSpPr>
        <p:spPr bwMode="auto">
          <a:xfrm>
            <a:off x="1403648" y="1196752"/>
            <a:ext cx="6696744" cy="523220"/>
          </a:xfrm>
          <a:prstGeom prst="rect">
            <a:avLst/>
          </a:prstGeom>
          <a:solidFill>
            <a:srgbClr val="FF9900"/>
          </a:solidFill>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zh-CN" altLang="en-US" sz="2800" b="1" dirty="0">
                <a:solidFill>
                  <a:schemeClr val="tx1"/>
                </a:solidFill>
              </a:rPr>
              <a:t>危险化学品</a:t>
            </a:r>
            <a:r>
              <a:rPr lang="zh-CN" altLang="en-US" sz="2800" b="1" dirty="0">
                <a:solidFill>
                  <a:schemeClr val="tx1"/>
                </a:solidFill>
              </a:rPr>
              <a:t>企业常见的违法行为</a:t>
            </a:r>
            <a:endParaRPr lang="zh-CN" altLang="en-US" sz="2800" b="1"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TextBox 6"/>
          <p:cNvSpPr txBox="1">
            <a:spLocks noChangeArrowheads="1"/>
          </p:cNvSpPr>
          <p:nvPr/>
        </p:nvSpPr>
        <p:spPr bwMode="auto">
          <a:xfrm>
            <a:off x="500063" y="2214563"/>
            <a:ext cx="7786687" cy="3478212"/>
          </a:xfrm>
          <a:prstGeom prst="rect">
            <a:avLst/>
          </a:prstGeom>
          <a:noFill/>
          <a:ln w="9525">
            <a:noFill/>
            <a:miter lim="800000"/>
            <a:headEnd/>
            <a:tailEnd/>
          </a:ln>
        </p:spPr>
        <p:txBody>
          <a:bodyPr>
            <a:spAutoFit/>
          </a:bodyPr>
          <a:lstStyle/>
          <a:p>
            <a:r>
              <a:rPr lang="zh-CN" altLang="en-US" sz="2000">
                <a:solidFill>
                  <a:srgbClr val="7030A0"/>
                </a:solidFill>
              </a:rPr>
              <a:t>案例五</a:t>
            </a:r>
            <a:r>
              <a:rPr lang="zh-CN" altLang="en-US" sz="2000"/>
              <a:t>：</a:t>
            </a:r>
            <a:endParaRPr lang="en-US" altLang="zh-CN" sz="2000"/>
          </a:p>
          <a:p>
            <a:r>
              <a:rPr lang="en-US" altLang="zh-CN" sz="2000"/>
              <a:t>2015</a:t>
            </a:r>
            <a:r>
              <a:rPr lang="zh-CN" altLang="zh-CN" sz="2000"/>
              <a:t>年</a:t>
            </a:r>
            <a:r>
              <a:rPr lang="en-US" altLang="zh-CN" sz="2000"/>
              <a:t>8</a:t>
            </a:r>
            <a:r>
              <a:rPr lang="zh-CN" altLang="zh-CN" sz="2000"/>
              <a:t>月</a:t>
            </a:r>
            <a:r>
              <a:rPr lang="en-US" altLang="zh-CN" sz="2000"/>
              <a:t>31</a:t>
            </a:r>
            <a:r>
              <a:rPr lang="zh-CN" altLang="zh-CN" sz="2000"/>
              <a:t>日，执法人员</a:t>
            </a:r>
            <a:r>
              <a:rPr lang="zh-CN" altLang="en-US" sz="2000"/>
              <a:t>对南海某化工厂进行换证现场核查时，发现</a:t>
            </a:r>
            <a:r>
              <a:rPr lang="zh-CN" altLang="zh-CN" sz="2000"/>
              <a:t>发现该厂工人正在生产生产油性底漆（丙烯酸烘漆）</a:t>
            </a:r>
            <a:r>
              <a:rPr lang="zh-CN" altLang="en-US" sz="2000"/>
              <a:t>，而该厂</a:t>
            </a:r>
            <a:r>
              <a:rPr lang="zh-CN" altLang="zh-CN" sz="2000"/>
              <a:t>安全生产许可证》有效期为</a:t>
            </a:r>
            <a:r>
              <a:rPr lang="en-US" altLang="zh-CN" sz="2000"/>
              <a:t>2012</a:t>
            </a:r>
            <a:r>
              <a:rPr lang="zh-CN" altLang="zh-CN" sz="2000"/>
              <a:t>年</a:t>
            </a:r>
            <a:r>
              <a:rPr lang="en-US" altLang="zh-CN" sz="2000"/>
              <a:t>8</a:t>
            </a:r>
            <a:r>
              <a:rPr lang="zh-CN" altLang="zh-CN" sz="2000"/>
              <a:t>月</a:t>
            </a:r>
            <a:r>
              <a:rPr lang="en-US" altLang="zh-CN" sz="2000"/>
              <a:t>5</a:t>
            </a:r>
            <a:r>
              <a:rPr lang="zh-CN" altLang="zh-CN" sz="2000"/>
              <a:t>日至</a:t>
            </a:r>
            <a:r>
              <a:rPr lang="en-US" altLang="zh-CN" sz="2000"/>
              <a:t>2015</a:t>
            </a:r>
            <a:r>
              <a:rPr lang="zh-CN" altLang="zh-CN" sz="2000"/>
              <a:t>年</a:t>
            </a:r>
            <a:r>
              <a:rPr lang="en-US" altLang="zh-CN" sz="2000"/>
              <a:t>8</a:t>
            </a:r>
            <a:r>
              <a:rPr lang="zh-CN" altLang="zh-CN" sz="2000"/>
              <a:t>月</a:t>
            </a:r>
            <a:r>
              <a:rPr lang="en-US" altLang="zh-CN" sz="2000"/>
              <a:t>4</a:t>
            </a:r>
            <a:r>
              <a:rPr lang="zh-CN" altLang="zh-CN" sz="2000"/>
              <a:t>日，</a:t>
            </a:r>
            <a:r>
              <a:rPr lang="zh-CN" altLang="en-US" sz="2000"/>
              <a:t>有效期已过，虽已申请但仍取得延期换证许可，存在</a:t>
            </a:r>
            <a:r>
              <a:rPr lang="zh-CN" altLang="zh-CN" sz="2000"/>
              <a:t>安全生产许可证有效期届满未办理延期换证手续，继续生产的违法行为。</a:t>
            </a:r>
          </a:p>
          <a:p>
            <a:r>
              <a:rPr lang="zh-CN" altLang="en-US" sz="2000"/>
              <a:t>作出处罚决定：</a:t>
            </a:r>
            <a:r>
              <a:rPr lang="zh-CN" altLang="zh-CN" sz="2000" b="1" u="sng"/>
              <a:t>责令该厂停止生产危险化学品的违法行为，处人民币陆万元整（￥</a:t>
            </a:r>
            <a:r>
              <a:rPr lang="en-US" altLang="zh-CN" sz="2000" b="1" u="sng"/>
              <a:t>60,000.00</a:t>
            </a:r>
            <a:r>
              <a:rPr lang="zh-CN" altLang="zh-CN" sz="2000" b="1" u="sng"/>
              <a:t>元）罚款</a:t>
            </a:r>
            <a:endParaRPr lang="en-US" altLang="zh-CN" sz="2000"/>
          </a:p>
          <a:p>
            <a:endParaRPr lang="en-US" altLang="zh-CN" sz="2000"/>
          </a:p>
          <a:p>
            <a:r>
              <a:rPr lang="zh-CN" altLang="en-US" sz="2000"/>
              <a:t>分析：这个案例中，企业属于</a:t>
            </a:r>
            <a:r>
              <a:rPr lang="zh-CN" altLang="zh-CN" sz="2000"/>
              <a:t>安</a:t>
            </a:r>
            <a:r>
              <a:rPr lang="zh-CN" altLang="zh-CN" sz="2000">
                <a:solidFill>
                  <a:srgbClr val="FF0000"/>
                </a:solidFill>
              </a:rPr>
              <a:t>全生产许可证有效期届满未办理延期换证手续，继续生产</a:t>
            </a:r>
            <a:r>
              <a:rPr lang="zh-CN" altLang="zh-CN" sz="2000"/>
              <a:t>的违法行为</a:t>
            </a:r>
            <a:r>
              <a:rPr lang="zh-CN" altLang="en-US" sz="2000"/>
              <a:t>。</a:t>
            </a:r>
          </a:p>
        </p:txBody>
      </p:sp>
      <p:sp>
        <p:nvSpPr>
          <p:cNvPr id="128002" name="TextBox 5"/>
          <p:cNvSpPr txBox="1">
            <a:spLocks noChangeArrowheads="1"/>
          </p:cNvSpPr>
          <p:nvPr/>
        </p:nvSpPr>
        <p:spPr bwMode="auto">
          <a:xfrm>
            <a:off x="357188" y="1785938"/>
            <a:ext cx="8429625" cy="461962"/>
          </a:xfrm>
          <a:prstGeom prst="rect">
            <a:avLst/>
          </a:prstGeom>
          <a:noFill/>
          <a:ln w="9525">
            <a:noFill/>
            <a:miter lim="800000"/>
            <a:headEnd/>
            <a:tailEnd/>
          </a:ln>
        </p:spPr>
        <p:txBody>
          <a:bodyPr>
            <a:spAutoFit/>
          </a:bodyPr>
          <a:lstStyle/>
          <a:p>
            <a:r>
              <a:rPr lang="zh-CN" altLang="en-US" sz="2400" b="1">
                <a:solidFill>
                  <a:srgbClr val="108FA0"/>
                </a:solidFill>
              </a:rPr>
              <a:t>四、生产许可证到期，未办理延期换证手续，继续生产</a:t>
            </a:r>
          </a:p>
        </p:txBody>
      </p:sp>
      <p:sp>
        <p:nvSpPr>
          <p:cNvPr id="9" name="TextBox 8"/>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第三部</a:t>
            </a:r>
            <a:r>
              <a:rPr lang="zh-CN" altLang="en-US" sz="4000" dirty="0"/>
              <a:t>分</a:t>
            </a:r>
          </a:p>
        </p:txBody>
      </p:sp>
      <p:sp>
        <p:nvSpPr>
          <p:cNvPr id="8" name="TextBox 9"/>
          <p:cNvSpPr txBox="1">
            <a:spLocks noChangeArrowheads="1"/>
          </p:cNvSpPr>
          <p:nvPr/>
        </p:nvSpPr>
        <p:spPr bwMode="auto">
          <a:xfrm>
            <a:off x="1403648" y="1196752"/>
            <a:ext cx="6696744" cy="523220"/>
          </a:xfrm>
          <a:prstGeom prst="rect">
            <a:avLst/>
          </a:prstGeom>
          <a:solidFill>
            <a:srgbClr val="FF9900"/>
          </a:solidFill>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zh-CN" altLang="en-US" sz="2800" b="1" dirty="0">
                <a:solidFill>
                  <a:schemeClr val="tx1"/>
                </a:solidFill>
              </a:rPr>
              <a:t>危险化学品</a:t>
            </a:r>
            <a:r>
              <a:rPr lang="zh-CN" altLang="en-US" sz="2800" b="1" dirty="0">
                <a:solidFill>
                  <a:schemeClr val="tx1"/>
                </a:solidFill>
              </a:rPr>
              <a:t>企业常见的违法行为</a:t>
            </a:r>
            <a:endParaRPr lang="zh-CN" altLang="en-US" sz="2800" b="1"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TextBox 6"/>
          <p:cNvSpPr txBox="1">
            <a:spLocks noChangeArrowheads="1"/>
          </p:cNvSpPr>
          <p:nvPr/>
        </p:nvSpPr>
        <p:spPr bwMode="auto">
          <a:xfrm>
            <a:off x="642938" y="2428875"/>
            <a:ext cx="7858125" cy="3478213"/>
          </a:xfrm>
          <a:prstGeom prst="rect">
            <a:avLst/>
          </a:prstGeom>
          <a:noFill/>
          <a:ln w="9525">
            <a:noFill/>
            <a:miter lim="800000"/>
            <a:headEnd/>
            <a:tailEnd/>
          </a:ln>
        </p:spPr>
        <p:txBody>
          <a:bodyPr>
            <a:spAutoFit/>
          </a:bodyPr>
          <a:lstStyle/>
          <a:p>
            <a:r>
              <a:rPr lang="zh-CN" altLang="en-US" sz="2000">
                <a:solidFill>
                  <a:srgbClr val="7030A0"/>
                </a:solidFill>
              </a:rPr>
              <a:t>案例六</a:t>
            </a:r>
            <a:r>
              <a:rPr lang="zh-CN" altLang="en-US" sz="2000"/>
              <a:t>：</a:t>
            </a:r>
            <a:endParaRPr lang="en-US" altLang="zh-CN" sz="2000"/>
          </a:p>
          <a:p>
            <a:r>
              <a:rPr lang="en-US" altLang="zh-CN" sz="2000"/>
              <a:t>2015</a:t>
            </a:r>
            <a:r>
              <a:rPr lang="zh-CN" altLang="zh-CN" sz="2000"/>
              <a:t>年</a:t>
            </a:r>
            <a:r>
              <a:rPr lang="en-US" altLang="zh-CN" sz="2000"/>
              <a:t>6</a:t>
            </a:r>
            <a:r>
              <a:rPr lang="zh-CN" altLang="zh-CN" sz="2000"/>
              <a:t>月</a:t>
            </a:r>
            <a:r>
              <a:rPr lang="en-US" altLang="zh-CN" sz="2000"/>
              <a:t>17</a:t>
            </a:r>
            <a:r>
              <a:rPr lang="zh-CN" altLang="zh-CN" sz="2000"/>
              <a:t>日，执法人员</a:t>
            </a:r>
            <a:r>
              <a:rPr lang="zh-CN" altLang="en-US" sz="2000"/>
              <a:t>对禅城区某化工企业进行执法检查，</a:t>
            </a:r>
            <a:r>
              <a:rPr lang="zh-CN" altLang="zh-CN" sz="2000"/>
              <a:t>发现该公司甲类车间南面临时简易棚堆放</a:t>
            </a:r>
            <a:r>
              <a:rPr lang="zh-CN" altLang="en-US" sz="2000"/>
              <a:t>有</a:t>
            </a:r>
            <a:r>
              <a:rPr lang="en-US" altLang="zh-CN" sz="2000"/>
              <a:t>7110</a:t>
            </a:r>
            <a:r>
              <a:rPr lang="zh-CN" altLang="zh-CN" sz="2000"/>
              <a:t>甲聚氨酯固化剂的实桶共有</a:t>
            </a:r>
            <a:r>
              <a:rPr lang="en-US" altLang="zh-CN" sz="2000"/>
              <a:t>130</a:t>
            </a:r>
            <a:r>
              <a:rPr lang="zh-CN" altLang="zh-CN" sz="2000"/>
              <a:t>桶（</a:t>
            </a:r>
            <a:r>
              <a:rPr lang="en-US" altLang="zh-CN" sz="2000"/>
              <a:t>200kg/</a:t>
            </a:r>
            <a:r>
              <a:rPr lang="zh-CN" altLang="zh-CN" sz="2000"/>
              <a:t>桶），存在未将危险化学品储存在专用仓库内的违法行为。</a:t>
            </a:r>
          </a:p>
          <a:p>
            <a:r>
              <a:rPr lang="zh-CN" altLang="en-US" sz="2000"/>
              <a:t>作出处罚决定：</a:t>
            </a:r>
            <a:r>
              <a:rPr lang="zh-CN" altLang="zh-CN" sz="2000" b="1" u="sng"/>
              <a:t>责令改正未将危险化学品储存在专用仓库内的违法行为，处人民币陆万元整（￥</a:t>
            </a:r>
            <a:r>
              <a:rPr lang="en-US" altLang="zh-CN" sz="2000" b="1" u="sng"/>
              <a:t>60,000.00</a:t>
            </a:r>
            <a:r>
              <a:rPr lang="zh-CN" altLang="zh-CN" sz="2000" b="1" u="sng"/>
              <a:t>元）罚款</a:t>
            </a:r>
            <a:endParaRPr lang="en-US" altLang="zh-CN" sz="2000"/>
          </a:p>
          <a:p>
            <a:endParaRPr lang="en-US" altLang="zh-CN" sz="2000"/>
          </a:p>
          <a:p>
            <a:endParaRPr lang="en-US" altLang="zh-CN" sz="2000"/>
          </a:p>
          <a:p>
            <a:r>
              <a:rPr lang="zh-CN" altLang="en-US" sz="2000"/>
              <a:t>分析：这个案例中，企业属于</a:t>
            </a:r>
            <a:r>
              <a:rPr lang="zh-CN" altLang="en-US" sz="2000">
                <a:solidFill>
                  <a:srgbClr val="FF0000"/>
                </a:solidFill>
              </a:rPr>
              <a:t>未将危险化学品储存在专用仓库</a:t>
            </a:r>
            <a:r>
              <a:rPr lang="zh-CN" altLang="zh-CN" sz="2000">
                <a:solidFill>
                  <a:srgbClr val="FF0000"/>
                </a:solidFill>
              </a:rPr>
              <a:t>的</a:t>
            </a:r>
            <a:r>
              <a:rPr lang="zh-CN" altLang="zh-CN" sz="2000"/>
              <a:t>违法行为</a:t>
            </a:r>
            <a:r>
              <a:rPr lang="zh-CN" altLang="en-US" sz="2000"/>
              <a:t>。</a:t>
            </a:r>
          </a:p>
        </p:txBody>
      </p:sp>
      <p:sp>
        <p:nvSpPr>
          <p:cNvPr id="129026" name="TextBox 5"/>
          <p:cNvSpPr txBox="1">
            <a:spLocks noChangeArrowheads="1"/>
          </p:cNvSpPr>
          <p:nvPr/>
        </p:nvSpPr>
        <p:spPr bwMode="auto">
          <a:xfrm>
            <a:off x="357188" y="1857375"/>
            <a:ext cx="6840537" cy="461963"/>
          </a:xfrm>
          <a:prstGeom prst="rect">
            <a:avLst/>
          </a:prstGeom>
          <a:noFill/>
          <a:ln w="9525">
            <a:noFill/>
            <a:miter lim="800000"/>
            <a:headEnd/>
            <a:tailEnd/>
          </a:ln>
        </p:spPr>
        <p:txBody>
          <a:bodyPr>
            <a:spAutoFit/>
          </a:bodyPr>
          <a:lstStyle/>
          <a:p>
            <a:r>
              <a:rPr lang="zh-CN" altLang="en-US" sz="2400" b="1">
                <a:solidFill>
                  <a:srgbClr val="108FA0"/>
                </a:solidFill>
              </a:rPr>
              <a:t>五、未将危险化学品储存在专用仓库</a:t>
            </a:r>
          </a:p>
        </p:txBody>
      </p:sp>
      <p:sp>
        <p:nvSpPr>
          <p:cNvPr id="8" name="TextBox 7"/>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第三部</a:t>
            </a:r>
            <a:r>
              <a:rPr lang="zh-CN" altLang="en-US" sz="4000" dirty="0"/>
              <a:t>分</a:t>
            </a:r>
          </a:p>
        </p:txBody>
      </p:sp>
      <p:sp>
        <p:nvSpPr>
          <p:cNvPr id="9" name="TextBox 9"/>
          <p:cNvSpPr txBox="1">
            <a:spLocks noChangeArrowheads="1"/>
          </p:cNvSpPr>
          <p:nvPr/>
        </p:nvSpPr>
        <p:spPr bwMode="auto">
          <a:xfrm>
            <a:off x="1403648" y="1196752"/>
            <a:ext cx="6696744" cy="523220"/>
          </a:xfrm>
          <a:prstGeom prst="rect">
            <a:avLst/>
          </a:prstGeom>
          <a:solidFill>
            <a:srgbClr val="FF9900"/>
          </a:solidFill>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zh-CN" altLang="en-US" sz="2800" b="1" dirty="0">
                <a:solidFill>
                  <a:schemeClr val="tx1"/>
                </a:solidFill>
              </a:rPr>
              <a:t>危险化学品</a:t>
            </a:r>
            <a:r>
              <a:rPr lang="zh-CN" altLang="en-US" sz="2800" b="1" dirty="0">
                <a:solidFill>
                  <a:schemeClr val="tx1"/>
                </a:solidFill>
              </a:rPr>
              <a:t>企业常见的违法行为</a:t>
            </a:r>
            <a:endParaRPr lang="zh-CN" altLang="en-US" sz="2800" b="1"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TextBox 5"/>
          <p:cNvSpPr txBox="1">
            <a:spLocks noChangeArrowheads="1"/>
          </p:cNvSpPr>
          <p:nvPr/>
        </p:nvSpPr>
        <p:spPr bwMode="auto">
          <a:xfrm>
            <a:off x="785813" y="2428875"/>
            <a:ext cx="7786687" cy="3140075"/>
          </a:xfrm>
          <a:prstGeom prst="rect">
            <a:avLst/>
          </a:prstGeom>
          <a:noFill/>
          <a:ln w="9525">
            <a:noFill/>
            <a:miter lim="800000"/>
            <a:headEnd/>
            <a:tailEnd/>
          </a:ln>
        </p:spPr>
        <p:txBody>
          <a:bodyPr>
            <a:spAutoFit/>
          </a:bodyPr>
          <a:lstStyle/>
          <a:p>
            <a:endParaRPr lang="en-US" altLang="zh-CN"/>
          </a:p>
          <a:p>
            <a:r>
              <a:rPr lang="zh-CN" altLang="en-US" sz="2400"/>
              <a:t>◆新、改、扩建危险化学品建设项目未经安全条件审查和安全设施设计审查，开工建设的；</a:t>
            </a:r>
            <a:endParaRPr lang="en-US" altLang="zh-CN" sz="2400"/>
          </a:p>
          <a:p>
            <a:endParaRPr lang="en-US" altLang="zh-CN" sz="2400"/>
          </a:p>
          <a:p>
            <a:r>
              <a:rPr lang="zh-CN" altLang="en-US" sz="2400"/>
              <a:t>◆擅自启用已经封、停的生产、储存设施设备的；</a:t>
            </a:r>
            <a:endParaRPr lang="en-US" altLang="zh-CN" sz="2400"/>
          </a:p>
          <a:p>
            <a:endParaRPr lang="en-US" altLang="zh-CN" sz="2400"/>
          </a:p>
          <a:p>
            <a:r>
              <a:rPr lang="zh-CN" altLang="en-US" sz="2400"/>
              <a:t>◆将危险化学品（火灾危险性甲类）存放在乙类仓库的；</a:t>
            </a:r>
            <a:endParaRPr lang="en-US" altLang="zh-CN" sz="2400"/>
          </a:p>
          <a:p>
            <a:endParaRPr lang="en-US" altLang="zh-CN"/>
          </a:p>
          <a:p>
            <a:endParaRPr lang="zh-CN" altLang="en-US"/>
          </a:p>
        </p:txBody>
      </p:sp>
      <p:sp>
        <p:nvSpPr>
          <p:cNvPr id="130050" name="TextBox 4"/>
          <p:cNvSpPr txBox="1">
            <a:spLocks noChangeArrowheads="1"/>
          </p:cNvSpPr>
          <p:nvPr/>
        </p:nvSpPr>
        <p:spPr bwMode="auto">
          <a:xfrm>
            <a:off x="357188" y="1857375"/>
            <a:ext cx="6840537" cy="461963"/>
          </a:xfrm>
          <a:prstGeom prst="rect">
            <a:avLst/>
          </a:prstGeom>
          <a:noFill/>
          <a:ln w="9525">
            <a:noFill/>
            <a:miter lim="800000"/>
            <a:headEnd/>
            <a:tailEnd/>
          </a:ln>
        </p:spPr>
        <p:txBody>
          <a:bodyPr>
            <a:spAutoFit/>
          </a:bodyPr>
          <a:lstStyle/>
          <a:p>
            <a:r>
              <a:rPr lang="zh-CN" altLang="en-US" sz="2400" b="1">
                <a:solidFill>
                  <a:srgbClr val="108FA0"/>
                </a:solidFill>
              </a:rPr>
              <a:t>其他常见的违法行为</a:t>
            </a:r>
          </a:p>
        </p:txBody>
      </p:sp>
      <p:sp>
        <p:nvSpPr>
          <p:cNvPr id="7" name="TextBox 6"/>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第三部</a:t>
            </a:r>
            <a:r>
              <a:rPr lang="zh-CN" altLang="en-US" sz="4000" dirty="0"/>
              <a:t>分</a:t>
            </a:r>
          </a:p>
        </p:txBody>
      </p:sp>
      <p:sp>
        <p:nvSpPr>
          <p:cNvPr id="8" name="TextBox 9"/>
          <p:cNvSpPr txBox="1">
            <a:spLocks noChangeArrowheads="1"/>
          </p:cNvSpPr>
          <p:nvPr/>
        </p:nvSpPr>
        <p:spPr bwMode="auto">
          <a:xfrm>
            <a:off x="1403648" y="1196752"/>
            <a:ext cx="6696744" cy="523220"/>
          </a:xfrm>
          <a:prstGeom prst="rect">
            <a:avLst/>
          </a:prstGeom>
          <a:solidFill>
            <a:srgbClr val="FF9900"/>
          </a:solidFill>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zh-CN" altLang="en-US" sz="2800" b="1" dirty="0">
                <a:solidFill>
                  <a:schemeClr val="tx1"/>
                </a:solidFill>
              </a:rPr>
              <a:t>危险化学品</a:t>
            </a:r>
            <a:r>
              <a:rPr lang="zh-CN" altLang="en-US" sz="2800" b="1" dirty="0">
                <a:solidFill>
                  <a:schemeClr val="tx1"/>
                </a:solidFill>
              </a:rPr>
              <a:t>企业常见的违法行为</a:t>
            </a:r>
            <a:endParaRPr lang="zh-CN" altLang="en-US" sz="2800" b="1"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F0057F31-0CFD-4488-8D6A-268306DCD48E}" type="slidenum">
              <a:rPr lang="en-US" altLang="zh-CN" sz="1000">
                <a:solidFill>
                  <a:srgbClr val="FFFFFF"/>
                </a:solidFill>
              </a:rPr>
              <a:pPr algn="r"/>
              <a:t>7</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21509" name="TextBox 4"/>
          <p:cNvSpPr txBox="1">
            <a:spLocks noChangeArrowheads="1"/>
          </p:cNvSpPr>
          <p:nvPr/>
        </p:nvSpPr>
        <p:spPr bwMode="auto">
          <a:xfrm>
            <a:off x="0" y="1990725"/>
            <a:ext cx="8893175" cy="4154488"/>
          </a:xfrm>
          <a:prstGeom prst="rect">
            <a:avLst/>
          </a:prstGeom>
          <a:noFill/>
          <a:ln w="9525">
            <a:noFill/>
            <a:miter lim="800000"/>
            <a:headEnd/>
            <a:tailEnd/>
          </a:ln>
        </p:spPr>
        <p:txBody>
          <a:bodyPr>
            <a:spAutoFit/>
          </a:bodyPr>
          <a:lstStyle/>
          <a:p>
            <a:r>
              <a:rPr lang="zh-CN" altLang="zh-CN"/>
              <a:t>● </a:t>
            </a:r>
            <a:r>
              <a:rPr lang="zh-CN" altLang="zh-CN" sz="2400"/>
              <a:t>《非药品类易制毒化学品生产、经营许可办法》（总局令第</a:t>
            </a:r>
            <a:r>
              <a:rPr lang="en-US" altLang="zh-CN" sz="2400"/>
              <a:t>5</a:t>
            </a:r>
            <a:r>
              <a:rPr lang="zh-CN" altLang="zh-CN" sz="2400"/>
              <a:t>号）</a:t>
            </a:r>
          </a:p>
          <a:p>
            <a:r>
              <a:rPr lang="zh-CN" altLang="zh-CN"/>
              <a:t>● </a:t>
            </a:r>
            <a:r>
              <a:rPr lang="zh-CN" altLang="zh-CN" sz="2400"/>
              <a:t>《生产经营单位安全培训规定》（总局令第</a:t>
            </a:r>
            <a:r>
              <a:rPr lang="en-US" altLang="zh-CN" sz="2400"/>
              <a:t>3</a:t>
            </a:r>
            <a:r>
              <a:rPr lang="zh-CN" altLang="zh-CN" sz="2400"/>
              <a:t>号）</a:t>
            </a:r>
          </a:p>
          <a:p>
            <a:r>
              <a:rPr lang="zh-CN" altLang="zh-CN"/>
              <a:t>● </a:t>
            </a:r>
            <a:r>
              <a:rPr lang="zh-CN" altLang="zh-CN" sz="2400"/>
              <a:t>《注册安全工程师管理规定》（总局令第</a:t>
            </a:r>
            <a:r>
              <a:rPr lang="en-US" altLang="zh-CN" sz="2400"/>
              <a:t>11</a:t>
            </a:r>
            <a:r>
              <a:rPr lang="zh-CN" altLang="zh-CN" sz="2400"/>
              <a:t>号）</a:t>
            </a:r>
          </a:p>
          <a:p>
            <a:r>
              <a:rPr lang="zh-CN" altLang="zh-CN"/>
              <a:t>● </a:t>
            </a:r>
            <a:r>
              <a:rPr lang="zh-CN" altLang="zh-CN" sz="2400"/>
              <a:t>《安全生产事故隐患排查治理暂行规定》（总局令第</a:t>
            </a:r>
            <a:r>
              <a:rPr lang="en-US" altLang="zh-CN" sz="2400"/>
              <a:t>16</a:t>
            </a:r>
            <a:r>
              <a:rPr lang="zh-CN" altLang="zh-CN" sz="2400"/>
              <a:t>号）</a:t>
            </a:r>
          </a:p>
          <a:p>
            <a:r>
              <a:rPr lang="zh-CN" altLang="zh-CN"/>
              <a:t>● </a:t>
            </a:r>
            <a:r>
              <a:rPr lang="zh-CN" altLang="zh-CN" sz="2400"/>
              <a:t>《化学品物理危险性鉴定与分类管理办法》（总局令第</a:t>
            </a:r>
            <a:r>
              <a:rPr lang="en-US" altLang="zh-CN" sz="2400"/>
              <a:t>60</a:t>
            </a:r>
            <a:r>
              <a:rPr lang="zh-CN" altLang="zh-CN" sz="2400"/>
              <a:t>号）</a:t>
            </a:r>
          </a:p>
          <a:p>
            <a:r>
              <a:rPr lang="zh-CN" altLang="zh-CN"/>
              <a:t>● </a:t>
            </a:r>
            <a:r>
              <a:rPr lang="zh-CN" altLang="zh-CN" sz="2400"/>
              <a:t>《特种作业人员安全技术培训考核管理规定》（总局令第</a:t>
            </a:r>
            <a:r>
              <a:rPr lang="en-US" altLang="zh-CN" sz="2400"/>
              <a:t>30</a:t>
            </a:r>
            <a:r>
              <a:rPr lang="zh-CN" altLang="zh-CN" sz="2400"/>
              <a:t>号）</a:t>
            </a:r>
          </a:p>
          <a:p>
            <a:r>
              <a:rPr lang="zh-CN" altLang="zh-CN"/>
              <a:t>● </a:t>
            </a:r>
            <a:r>
              <a:rPr lang="zh-CN" altLang="zh-CN" sz="2400"/>
              <a:t>《生产安全事故应急预案管理办法》（总局令第</a:t>
            </a:r>
            <a:r>
              <a:rPr lang="en-US" altLang="zh-CN" sz="2400"/>
              <a:t>17</a:t>
            </a:r>
            <a:r>
              <a:rPr lang="zh-CN" altLang="zh-CN" sz="2400"/>
              <a:t>号）</a:t>
            </a:r>
          </a:p>
          <a:p>
            <a:r>
              <a:rPr lang="zh-CN" altLang="zh-CN"/>
              <a:t>● </a:t>
            </a:r>
            <a:r>
              <a:rPr lang="zh-CN" altLang="zh-CN" sz="2400"/>
              <a:t>《生产安全事故信息报告和处置办法》（总局令第</a:t>
            </a:r>
            <a:r>
              <a:rPr lang="en-US" altLang="zh-CN" sz="2400"/>
              <a:t>21</a:t>
            </a:r>
            <a:r>
              <a:rPr lang="zh-CN" altLang="zh-CN" sz="2400"/>
              <a:t>号）</a:t>
            </a:r>
          </a:p>
          <a:p>
            <a:r>
              <a:rPr lang="zh-CN" altLang="zh-CN"/>
              <a:t>● </a:t>
            </a:r>
            <a:r>
              <a:rPr lang="zh-CN" altLang="zh-CN" sz="2400"/>
              <a:t>《安全生产违法行为行政处罚办法》（总局令第</a:t>
            </a:r>
            <a:r>
              <a:rPr lang="en-US" altLang="zh-CN" sz="2400"/>
              <a:t>15</a:t>
            </a:r>
            <a:r>
              <a:rPr lang="zh-CN" altLang="zh-CN" sz="2400"/>
              <a:t>号）</a:t>
            </a:r>
            <a:endParaRPr lang="en-US" altLang="zh-CN" sz="2400"/>
          </a:p>
          <a:p>
            <a:endParaRPr lang="zh-CN" altLang="zh-CN" sz="2400"/>
          </a:p>
          <a:p>
            <a:endParaRPr lang="zh-CN" altLang="en-US" sz="2400"/>
          </a:p>
        </p:txBody>
      </p:sp>
      <p:sp>
        <p:nvSpPr>
          <p:cNvPr id="7"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0E277401-7E06-408C-BAF9-5890D89B380D}" type="slidenum">
              <a:rPr lang="en-US" altLang="zh-CN" sz="1000">
                <a:solidFill>
                  <a:srgbClr val="FFFFFF"/>
                </a:solidFill>
              </a:rPr>
              <a:pPr algn="r"/>
              <a:t>8</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22535" name="TextBox 8"/>
          <p:cNvSpPr txBox="1">
            <a:spLocks noChangeArrowheads="1"/>
          </p:cNvSpPr>
          <p:nvPr/>
        </p:nvSpPr>
        <p:spPr bwMode="auto">
          <a:xfrm>
            <a:off x="0" y="1844675"/>
            <a:ext cx="9144000" cy="4586288"/>
          </a:xfrm>
          <a:prstGeom prst="rect">
            <a:avLst/>
          </a:prstGeom>
          <a:noFill/>
          <a:ln w="9525">
            <a:noFill/>
            <a:miter lim="800000"/>
            <a:headEnd/>
            <a:tailEnd/>
          </a:ln>
        </p:spPr>
        <p:txBody>
          <a:bodyPr>
            <a:spAutoFit/>
          </a:bodyPr>
          <a:lstStyle/>
          <a:p>
            <a:pPr eaLnBrk="0" hangingPunct="0">
              <a:defRPr/>
            </a:pPr>
            <a:r>
              <a:rPr lang="zh-CN" altLang="zh-CN" sz="2800" b="1" dirty="0">
                <a:cs typeface="Times New Roman" pitchFamily="18" charset="0"/>
              </a:rPr>
              <a:t>四、国家、行业标准</a:t>
            </a:r>
            <a:endParaRPr lang="zh-CN" altLang="zh-CN" sz="2800" b="1" dirty="0"/>
          </a:p>
          <a:p>
            <a:pPr eaLnBrk="0" hangingPunct="0">
              <a:defRPr/>
            </a:pPr>
            <a:r>
              <a:rPr lang="zh-CN" altLang="en-US" sz="2400" dirty="0">
                <a:cs typeface="Times New Roman" pitchFamily="18" charset="0"/>
              </a:rPr>
              <a:t> </a:t>
            </a:r>
            <a:r>
              <a:rPr lang="zh-CN" altLang="en-US" sz="2400" dirty="0">
                <a:cs typeface="Times New Roman" pitchFamily="18" charset="0"/>
              </a:rPr>
              <a:t>  </a:t>
            </a:r>
            <a:r>
              <a:rPr lang="zh-CN" altLang="zh-CN" sz="2400" dirty="0">
                <a:cs typeface="Times New Roman" pitchFamily="18" charset="0"/>
              </a:rPr>
              <a:t>《危险化学品重大危险源辨识》</a:t>
            </a:r>
            <a:r>
              <a:rPr lang="zh-CN" altLang="zh-CN" sz="2400" dirty="0">
                <a:cs typeface="Times New Roman" pitchFamily="18" charset="0"/>
              </a:rPr>
              <a:t>（</a:t>
            </a:r>
            <a:r>
              <a:rPr lang="en-US" altLang="zh-CN" sz="2400" dirty="0">
                <a:cs typeface="Times New Roman" pitchFamily="18" charset="0"/>
              </a:rPr>
              <a:t>GB18218-2009</a:t>
            </a:r>
            <a:r>
              <a:rPr lang="zh-CN" altLang="en-US" sz="2400" dirty="0">
                <a:cs typeface="Times New Roman" pitchFamily="18" charset="0"/>
              </a:rPr>
              <a:t>）</a:t>
            </a:r>
            <a:endParaRPr lang="zh-CN" altLang="en-US" sz="2400" dirty="0"/>
          </a:p>
          <a:p>
            <a:pPr eaLnBrk="0" hangingPunct="0">
              <a:defRPr/>
            </a:pPr>
            <a:r>
              <a:rPr lang="en-US" altLang="zh-CN" sz="2400" dirty="0">
                <a:cs typeface="Times New Roman" pitchFamily="18" charset="0"/>
              </a:rPr>
              <a:t>  《</a:t>
            </a:r>
            <a:r>
              <a:rPr lang="zh-CN" altLang="en-US" sz="2400" dirty="0">
                <a:cs typeface="Times New Roman" pitchFamily="18" charset="0"/>
              </a:rPr>
              <a:t>建筑设计防火规范</a:t>
            </a:r>
            <a:r>
              <a:rPr lang="en-US" altLang="zh-CN" sz="2400" dirty="0">
                <a:cs typeface="Times New Roman" pitchFamily="18" charset="0"/>
              </a:rPr>
              <a:t>》</a:t>
            </a:r>
            <a:r>
              <a:rPr lang="zh-CN" altLang="en-US" sz="2400" dirty="0">
                <a:cs typeface="Times New Roman" pitchFamily="18" charset="0"/>
              </a:rPr>
              <a:t>（</a:t>
            </a:r>
            <a:r>
              <a:rPr lang="en-US" altLang="zh-CN" sz="2400" dirty="0">
                <a:cs typeface="Times New Roman" pitchFamily="18" charset="0"/>
              </a:rPr>
              <a:t>GB50016-2014</a:t>
            </a:r>
            <a:r>
              <a:rPr lang="zh-CN" altLang="en-US" sz="2400" dirty="0">
                <a:cs typeface="Times New Roman" pitchFamily="18" charset="0"/>
              </a:rPr>
              <a:t>）</a:t>
            </a:r>
            <a:endParaRPr lang="en-US" altLang="zh-CN" sz="2400" dirty="0">
              <a:cs typeface="Times New Roman" pitchFamily="18" charset="0"/>
            </a:endParaRPr>
          </a:p>
          <a:p>
            <a:pPr eaLnBrk="0" hangingPunct="0">
              <a:defRPr/>
            </a:pPr>
            <a:r>
              <a:rPr lang="en-US" altLang="zh-CN" sz="2400" dirty="0">
                <a:cs typeface="Times New Roman" pitchFamily="18" charset="0"/>
              </a:rPr>
              <a:t>  《</a:t>
            </a:r>
            <a:r>
              <a:rPr lang="zh-CN" altLang="en-US" sz="2400" dirty="0">
                <a:cs typeface="Times New Roman" pitchFamily="18" charset="0"/>
              </a:rPr>
              <a:t>化学品生产单位特殊作业安全规范</a:t>
            </a:r>
            <a:r>
              <a:rPr lang="en-US" altLang="zh-CN" sz="2400" dirty="0">
                <a:cs typeface="Times New Roman" pitchFamily="18" charset="0"/>
              </a:rPr>
              <a:t>》</a:t>
            </a:r>
            <a:r>
              <a:rPr lang="zh-CN" altLang="en-US" sz="2400" dirty="0">
                <a:cs typeface="Times New Roman" pitchFamily="18" charset="0"/>
              </a:rPr>
              <a:t>（</a:t>
            </a:r>
            <a:r>
              <a:rPr lang="en-US" altLang="zh-CN" sz="2400" dirty="0">
                <a:cs typeface="Times New Roman" pitchFamily="18" charset="0"/>
              </a:rPr>
              <a:t>GB 30871-2014</a:t>
            </a:r>
            <a:r>
              <a:rPr lang="zh-CN" altLang="en-US" sz="2400" dirty="0">
                <a:cs typeface="Times New Roman" pitchFamily="18" charset="0"/>
              </a:rPr>
              <a:t>） </a:t>
            </a:r>
            <a:endParaRPr lang="zh-CN" altLang="en-US" sz="2400" dirty="0">
              <a:cs typeface="Times New Roman" pitchFamily="18" charset="0"/>
            </a:endParaRPr>
          </a:p>
          <a:p>
            <a:pPr eaLnBrk="0" hangingPunct="0">
              <a:defRPr/>
            </a:pPr>
            <a:r>
              <a:rPr lang="en-US" altLang="zh-CN" sz="2400" dirty="0">
                <a:cs typeface="Times New Roman" pitchFamily="18" charset="0"/>
              </a:rPr>
              <a:t>  《</a:t>
            </a:r>
            <a:r>
              <a:rPr lang="zh-CN" altLang="en-US" sz="2400" dirty="0">
                <a:cs typeface="Times New Roman" pitchFamily="18" charset="0"/>
              </a:rPr>
              <a:t>石油化工企业设计防火规范</a:t>
            </a:r>
            <a:r>
              <a:rPr lang="en-US" altLang="zh-CN" sz="2400" dirty="0">
                <a:cs typeface="Times New Roman" pitchFamily="18" charset="0"/>
              </a:rPr>
              <a:t>》</a:t>
            </a:r>
            <a:r>
              <a:rPr lang="zh-CN" altLang="en-US" sz="2400" dirty="0">
                <a:cs typeface="Times New Roman" pitchFamily="18" charset="0"/>
              </a:rPr>
              <a:t>（</a:t>
            </a:r>
            <a:r>
              <a:rPr lang="en-US" altLang="zh-CN" sz="2400" dirty="0">
                <a:cs typeface="Times New Roman" pitchFamily="18" charset="0"/>
              </a:rPr>
              <a:t>GB50160-2008</a:t>
            </a:r>
            <a:r>
              <a:rPr lang="zh-CN" altLang="en-US" sz="2400" dirty="0">
                <a:cs typeface="Times New Roman" pitchFamily="18" charset="0"/>
              </a:rPr>
              <a:t>）</a:t>
            </a:r>
            <a:endParaRPr lang="zh-CN" altLang="en-US" sz="2400" dirty="0"/>
          </a:p>
          <a:p>
            <a:pPr eaLnBrk="0" hangingPunct="0">
              <a:defRPr/>
            </a:pPr>
            <a:r>
              <a:rPr lang="en-US" altLang="zh-CN" sz="2400" dirty="0">
                <a:cs typeface="Times New Roman" pitchFamily="18" charset="0"/>
              </a:rPr>
              <a:t>  《</a:t>
            </a:r>
            <a:r>
              <a:rPr lang="zh-CN" altLang="en-US" sz="2400" dirty="0">
                <a:cs typeface="Times New Roman" pitchFamily="18" charset="0"/>
              </a:rPr>
              <a:t>汽车加油加气站设计与施工规范</a:t>
            </a:r>
            <a:r>
              <a:rPr lang="en-US" altLang="zh-CN" sz="2400" dirty="0">
                <a:cs typeface="Times New Roman" pitchFamily="18" charset="0"/>
              </a:rPr>
              <a:t>》</a:t>
            </a:r>
            <a:r>
              <a:rPr lang="zh-CN" altLang="en-US" sz="2400" dirty="0">
                <a:cs typeface="Times New Roman" pitchFamily="18" charset="0"/>
              </a:rPr>
              <a:t>（</a:t>
            </a:r>
            <a:r>
              <a:rPr lang="en-US" altLang="zh-CN" sz="2400" dirty="0">
                <a:cs typeface="Times New Roman" pitchFamily="18" charset="0"/>
              </a:rPr>
              <a:t>GB50156-2012</a:t>
            </a:r>
            <a:r>
              <a:rPr lang="zh-CN" altLang="en-US" sz="2400" dirty="0">
                <a:cs typeface="Times New Roman" pitchFamily="18" charset="0"/>
              </a:rPr>
              <a:t>）</a:t>
            </a:r>
            <a:endParaRPr lang="zh-CN" altLang="en-US" sz="2400" dirty="0"/>
          </a:p>
          <a:p>
            <a:pPr eaLnBrk="0" hangingPunct="0">
              <a:defRPr/>
            </a:pPr>
            <a:r>
              <a:rPr lang="en-US" altLang="zh-CN" sz="2400" dirty="0">
                <a:cs typeface="Times New Roman" pitchFamily="18" charset="0"/>
              </a:rPr>
              <a:t>  《</a:t>
            </a:r>
            <a:r>
              <a:rPr lang="zh-CN" altLang="en-US" sz="2400" dirty="0">
                <a:cs typeface="Times New Roman" pitchFamily="18" charset="0"/>
              </a:rPr>
              <a:t>常用化学危险品贮存通则</a:t>
            </a:r>
            <a:r>
              <a:rPr lang="en-US" altLang="zh-CN" sz="2400" dirty="0">
                <a:cs typeface="Times New Roman" pitchFamily="18" charset="0"/>
              </a:rPr>
              <a:t>》</a:t>
            </a:r>
            <a:r>
              <a:rPr lang="zh-CN" altLang="en-US" sz="2400" dirty="0">
                <a:cs typeface="Times New Roman" pitchFamily="18" charset="0"/>
              </a:rPr>
              <a:t>（</a:t>
            </a:r>
            <a:r>
              <a:rPr lang="en-US" altLang="zh-CN" sz="2400" dirty="0">
                <a:cs typeface="Times New Roman" pitchFamily="18" charset="0"/>
              </a:rPr>
              <a:t>GB15603-1995</a:t>
            </a:r>
            <a:r>
              <a:rPr lang="zh-CN" altLang="en-US" sz="2400" dirty="0">
                <a:cs typeface="Times New Roman" pitchFamily="18" charset="0"/>
              </a:rPr>
              <a:t>）</a:t>
            </a:r>
            <a:endParaRPr lang="zh-CN" altLang="en-US" sz="2400" dirty="0"/>
          </a:p>
          <a:p>
            <a:pPr eaLnBrk="0" hangingPunct="0">
              <a:defRPr/>
            </a:pPr>
            <a:r>
              <a:rPr lang="en-US" altLang="zh-CN" sz="2400" dirty="0">
                <a:cs typeface="Times New Roman" pitchFamily="18" charset="0"/>
              </a:rPr>
              <a:t>  《</a:t>
            </a:r>
            <a:r>
              <a:rPr lang="zh-CN" altLang="en-US" sz="2400" dirty="0">
                <a:cs typeface="Times New Roman" pitchFamily="18" charset="0"/>
              </a:rPr>
              <a:t>石油化工可燃气体和有毒气体检测报警</a:t>
            </a:r>
            <a:r>
              <a:rPr lang="zh-CN" altLang="en-US" sz="2400" dirty="0">
                <a:cs typeface="Times New Roman" pitchFamily="18" charset="0"/>
              </a:rPr>
              <a:t>设计规范</a:t>
            </a:r>
            <a:r>
              <a:rPr lang="en-US" altLang="zh-CN" sz="2400" spc="-50" dirty="0">
                <a:cs typeface="Times New Roman" pitchFamily="18" charset="0"/>
              </a:rPr>
              <a:t>》</a:t>
            </a:r>
            <a:r>
              <a:rPr lang="zh-CN" altLang="en-US" sz="1600" spc="-50" dirty="0">
                <a:cs typeface="Times New Roman" pitchFamily="18" charset="0"/>
              </a:rPr>
              <a:t>（</a:t>
            </a:r>
            <a:r>
              <a:rPr lang="en-US" altLang="zh-CN" sz="1600" dirty="0">
                <a:cs typeface="Times New Roman" pitchFamily="18" charset="0"/>
              </a:rPr>
              <a:t>GB50493-2009</a:t>
            </a:r>
            <a:r>
              <a:rPr lang="zh-CN" altLang="en-US" sz="1600" dirty="0">
                <a:cs typeface="Times New Roman" pitchFamily="18" charset="0"/>
              </a:rPr>
              <a:t>）</a:t>
            </a:r>
            <a:endParaRPr lang="zh-CN" altLang="en-US" sz="1600" dirty="0"/>
          </a:p>
          <a:p>
            <a:pPr eaLnBrk="0" hangingPunct="0">
              <a:defRPr/>
            </a:pPr>
            <a:r>
              <a:rPr lang="en-US" altLang="zh-CN" sz="2400" dirty="0">
                <a:cs typeface="Times New Roman" pitchFamily="18" charset="0"/>
              </a:rPr>
              <a:t>  《</a:t>
            </a:r>
            <a:r>
              <a:rPr lang="zh-CN" altLang="en-US" sz="2400" dirty="0">
                <a:cs typeface="Times New Roman" pitchFamily="18" charset="0"/>
              </a:rPr>
              <a:t>爆炸危险环境电力装置设计规范</a:t>
            </a:r>
            <a:r>
              <a:rPr lang="en-US" altLang="zh-CN" sz="2400" dirty="0">
                <a:cs typeface="Times New Roman" pitchFamily="18" charset="0"/>
              </a:rPr>
              <a:t>》</a:t>
            </a:r>
            <a:r>
              <a:rPr lang="zh-CN" altLang="en-US" sz="2400" dirty="0">
                <a:cs typeface="Times New Roman" pitchFamily="18" charset="0"/>
              </a:rPr>
              <a:t>（</a:t>
            </a:r>
            <a:r>
              <a:rPr lang="en-US" altLang="zh-CN" sz="2400" dirty="0">
                <a:cs typeface="Times New Roman" pitchFamily="18" charset="0"/>
              </a:rPr>
              <a:t>GB50028-2014</a:t>
            </a:r>
            <a:r>
              <a:rPr lang="zh-CN" altLang="en-US" sz="2400" dirty="0">
                <a:cs typeface="Times New Roman" pitchFamily="18" charset="0"/>
              </a:rPr>
              <a:t>）</a:t>
            </a:r>
            <a:endParaRPr lang="en-US" altLang="zh-CN" sz="2400" dirty="0"/>
          </a:p>
          <a:p>
            <a:pPr>
              <a:defRPr/>
            </a:pPr>
            <a:r>
              <a:rPr lang="en-US" altLang="zh-CN" sz="2400" dirty="0"/>
              <a:t>  </a:t>
            </a:r>
            <a:r>
              <a:rPr lang="zh-CN" altLang="zh-CN" sz="2400" dirty="0"/>
              <a:t>《防止静电事故通用导则》</a:t>
            </a:r>
            <a:r>
              <a:rPr lang="zh-CN" altLang="zh-CN" sz="2400" dirty="0"/>
              <a:t>（</a:t>
            </a:r>
            <a:r>
              <a:rPr lang="en-US" altLang="zh-CN" sz="2400" dirty="0"/>
              <a:t>GB12158-2006</a:t>
            </a:r>
            <a:r>
              <a:rPr lang="zh-CN" altLang="zh-CN" sz="2400" dirty="0"/>
              <a:t>）</a:t>
            </a:r>
          </a:p>
          <a:p>
            <a:pPr>
              <a:defRPr/>
            </a:pPr>
            <a:r>
              <a:rPr lang="en-US" altLang="zh-CN" sz="2400" dirty="0"/>
              <a:t>  </a:t>
            </a:r>
            <a:r>
              <a:rPr lang="zh-CN" altLang="zh-CN" sz="2400" dirty="0"/>
              <a:t>《危险货物分类和品名编号》</a:t>
            </a:r>
            <a:r>
              <a:rPr lang="zh-CN" altLang="zh-CN" sz="2400" dirty="0"/>
              <a:t>（</a:t>
            </a:r>
            <a:r>
              <a:rPr lang="en-US" altLang="zh-CN" sz="2400" dirty="0"/>
              <a:t>GB6944-2012</a:t>
            </a:r>
            <a:r>
              <a:rPr lang="zh-CN" altLang="zh-CN" sz="2400" dirty="0"/>
              <a:t>）</a:t>
            </a:r>
          </a:p>
          <a:p>
            <a:pPr>
              <a:defRPr/>
            </a:pPr>
            <a:endParaRPr lang="zh-CN" altLang="en-US" sz="2400" dirty="0"/>
          </a:p>
        </p:txBody>
      </p:sp>
      <p:sp>
        <p:nvSpPr>
          <p:cNvPr id="7"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灯片编号占位符 3"/>
          <p:cNvSpPr txBox="1">
            <a:spLocks noGrp="1" noChangeArrowheads="1"/>
          </p:cNvSpPr>
          <p:nvPr/>
        </p:nvSpPr>
        <p:spPr bwMode="auto">
          <a:xfrm>
            <a:off x="7424738" y="6459538"/>
            <a:ext cx="984250" cy="365125"/>
          </a:xfrm>
          <a:prstGeom prst="rect">
            <a:avLst/>
          </a:prstGeom>
          <a:noFill/>
          <a:ln w="9525">
            <a:noFill/>
            <a:miter lim="800000"/>
            <a:headEnd/>
            <a:tailEnd/>
          </a:ln>
        </p:spPr>
        <p:txBody>
          <a:bodyPr anchor="ctr"/>
          <a:lstStyle/>
          <a:p>
            <a:pPr algn="r"/>
            <a:fld id="{BBF09271-841D-4DD4-87BB-FF81364C8587}" type="slidenum">
              <a:rPr lang="en-US" altLang="zh-CN" sz="1000">
                <a:solidFill>
                  <a:srgbClr val="FFFFFF"/>
                </a:solidFill>
              </a:rPr>
              <a:pPr algn="r"/>
              <a:t>9</a:t>
            </a:fld>
            <a:endParaRPr lang="en-US" altLang="zh-CN" sz="1000">
              <a:solidFill>
                <a:srgbClr val="FFFFFF"/>
              </a:solidFill>
            </a:endParaRPr>
          </a:p>
        </p:txBody>
      </p:sp>
      <p:sp>
        <p:nvSpPr>
          <p:cNvPr id="3" name="TextBox 2"/>
          <p:cNvSpPr txBox="1"/>
          <p:nvPr/>
        </p:nvSpPr>
        <p:spPr>
          <a:xfrm>
            <a:off x="251520" y="0"/>
            <a:ext cx="2232248" cy="707886"/>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prst="relaxedInset"/>
          </a:sp3d>
        </p:spPr>
        <p:txBody>
          <a:bodyPr>
            <a:spAutoFit/>
          </a:bodyPr>
          <a:lstStyle/>
          <a:p>
            <a:pPr>
              <a:defRPr/>
            </a:pPr>
            <a:r>
              <a:rPr lang="zh-CN" altLang="en-US" sz="4000" dirty="0"/>
              <a:t>第一部分</a:t>
            </a:r>
          </a:p>
        </p:txBody>
      </p:sp>
      <p:sp>
        <p:nvSpPr>
          <p:cNvPr id="23557" name="TextBox 4"/>
          <p:cNvSpPr txBox="1">
            <a:spLocks noChangeArrowheads="1"/>
          </p:cNvSpPr>
          <p:nvPr/>
        </p:nvSpPr>
        <p:spPr bwMode="auto">
          <a:xfrm>
            <a:off x="287338" y="1928813"/>
            <a:ext cx="8856662" cy="5243512"/>
          </a:xfrm>
          <a:prstGeom prst="rect">
            <a:avLst/>
          </a:prstGeom>
          <a:noFill/>
          <a:ln w="9525">
            <a:noFill/>
            <a:miter lim="800000"/>
            <a:headEnd/>
            <a:tailEnd/>
          </a:ln>
        </p:spPr>
        <p:txBody>
          <a:bodyPr>
            <a:spAutoFit/>
          </a:bodyPr>
          <a:lstStyle/>
          <a:p>
            <a:r>
              <a:rPr lang="zh-CN" altLang="zh-CN" sz="2000"/>
              <a:t>《易燃易爆商品储存养护技术条件》（</a:t>
            </a:r>
            <a:r>
              <a:rPr lang="en-US" altLang="zh-CN" sz="2000"/>
              <a:t>GB17914-2013</a:t>
            </a:r>
            <a:r>
              <a:rPr lang="zh-CN" altLang="zh-CN" sz="2000"/>
              <a:t>）</a:t>
            </a:r>
          </a:p>
          <a:p>
            <a:r>
              <a:rPr lang="zh-CN" altLang="zh-CN" sz="2000"/>
              <a:t>《腐蚀性商品储存养护技术条件》（</a:t>
            </a:r>
            <a:r>
              <a:rPr lang="en-US" altLang="zh-CN" sz="2000"/>
              <a:t>GB17915-2013</a:t>
            </a:r>
            <a:r>
              <a:rPr lang="zh-CN" altLang="zh-CN" sz="2000"/>
              <a:t>）</a:t>
            </a:r>
          </a:p>
          <a:p>
            <a:r>
              <a:rPr lang="zh-CN" altLang="zh-CN" sz="2000"/>
              <a:t>《毒害性商品储存养护技术条件》（</a:t>
            </a:r>
            <a:r>
              <a:rPr lang="en-US" altLang="zh-CN" sz="2000"/>
              <a:t>GB17916-2013</a:t>
            </a:r>
            <a:r>
              <a:rPr lang="zh-CN" altLang="zh-CN" sz="2000"/>
              <a:t>）</a:t>
            </a:r>
          </a:p>
          <a:p>
            <a:r>
              <a:rPr lang="zh-CN" altLang="zh-CN" sz="2000"/>
              <a:t>《建筑物防雷设计规范》（</a:t>
            </a:r>
            <a:r>
              <a:rPr lang="en-US" altLang="zh-CN" sz="2000"/>
              <a:t>GB50057-2011</a:t>
            </a:r>
            <a:r>
              <a:rPr lang="zh-CN" altLang="zh-CN" sz="2000"/>
              <a:t>）</a:t>
            </a:r>
          </a:p>
          <a:p>
            <a:r>
              <a:rPr lang="zh-CN" altLang="zh-CN" sz="2000"/>
              <a:t>《建筑灭火器配置设计规范》（</a:t>
            </a:r>
            <a:r>
              <a:rPr lang="en-US" altLang="zh-CN" sz="2000"/>
              <a:t>GB50140-2005</a:t>
            </a:r>
            <a:r>
              <a:rPr lang="zh-CN" altLang="zh-CN" sz="2000"/>
              <a:t>）</a:t>
            </a:r>
          </a:p>
          <a:p>
            <a:r>
              <a:rPr lang="zh-CN" altLang="zh-CN" sz="2000"/>
              <a:t>《涂料生产企业安全技术规程》（</a:t>
            </a:r>
            <a:r>
              <a:rPr lang="en-US" altLang="zh-CN" sz="2000"/>
              <a:t>AQ5204-2008</a:t>
            </a:r>
            <a:r>
              <a:rPr lang="zh-CN" altLang="zh-CN" sz="2000"/>
              <a:t>）</a:t>
            </a:r>
          </a:p>
          <a:p>
            <a:r>
              <a:rPr lang="zh-CN" altLang="zh-CN" sz="2000"/>
              <a:t>《化工企业安全卫生设计规范》（</a:t>
            </a:r>
            <a:r>
              <a:rPr lang="en-US" altLang="zh-CN" sz="2000"/>
              <a:t>HG20571-2014</a:t>
            </a:r>
            <a:r>
              <a:rPr lang="zh-CN" altLang="zh-CN" sz="2000"/>
              <a:t>）</a:t>
            </a:r>
          </a:p>
          <a:p>
            <a:r>
              <a:rPr lang="zh-CN" altLang="zh-CN" sz="2000"/>
              <a:t>《工业企业总平面设计规范》（</a:t>
            </a:r>
            <a:r>
              <a:rPr lang="en-US" altLang="zh-CN" sz="2000"/>
              <a:t>GB50187-2012</a:t>
            </a:r>
            <a:r>
              <a:rPr lang="zh-CN" altLang="zh-CN" sz="2000"/>
              <a:t>）</a:t>
            </a:r>
          </a:p>
          <a:p>
            <a:r>
              <a:rPr lang="zh-CN" altLang="zh-CN" sz="2000"/>
              <a:t>《生产过程安全卫生要求总则》（</a:t>
            </a:r>
            <a:r>
              <a:rPr lang="en-US" altLang="zh-CN" sz="2000"/>
              <a:t>GB/T12801-2008</a:t>
            </a:r>
            <a:r>
              <a:rPr lang="zh-CN" altLang="zh-CN" sz="2000"/>
              <a:t>）</a:t>
            </a:r>
          </a:p>
          <a:p>
            <a:r>
              <a:rPr lang="zh-CN" altLang="zh-CN" sz="2000"/>
              <a:t>《供配电系统设计规范》（</a:t>
            </a:r>
            <a:r>
              <a:rPr lang="en-US" altLang="zh-CN" sz="2000"/>
              <a:t>GB50052-2009</a:t>
            </a:r>
            <a:r>
              <a:rPr lang="zh-CN" altLang="zh-CN" sz="2000"/>
              <a:t>）</a:t>
            </a:r>
          </a:p>
          <a:p>
            <a:r>
              <a:rPr lang="zh-CN" altLang="zh-CN" sz="2000"/>
              <a:t>《用电安全导则》（</a:t>
            </a:r>
            <a:r>
              <a:rPr lang="en-US" altLang="zh-CN" sz="2000"/>
              <a:t>GB/T13869-2008</a:t>
            </a:r>
            <a:r>
              <a:rPr lang="zh-CN" altLang="zh-CN" sz="2000"/>
              <a:t>）</a:t>
            </a:r>
          </a:p>
          <a:p>
            <a:r>
              <a:rPr lang="zh-CN" altLang="zh-CN" sz="2000"/>
              <a:t>《安全标志及其使用导则》（</a:t>
            </a:r>
            <a:r>
              <a:rPr lang="en-US" altLang="zh-CN" sz="2000"/>
              <a:t>GB2894-2008</a:t>
            </a:r>
            <a:r>
              <a:rPr lang="zh-CN" altLang="zh-CN" sz="2000"/>
              <a:t>）</a:t>
            </a:r>
          </a:p>
          <a:p>
            <a:r>
              <a:rPr lang="zh-CN" altLang="zh-CN" sz="2000"/>
              <a:t>《化工企业静电接地设计规程》（</a:t>
            </a:r>
            <a:r>
              <a:rPr lang="en-US" altLang="zh-CN" sz="2000"/>
              <a:t>HG/T20675-1990</a:t>
            </a:r>
            <a:r>
              <a:rPr lang="zh-CN" altLang="zh-CN" sz="2000"/>
              <a:t>）</a:t>
            </a:r>
            <a:endParaRPr lang="en-US" altLang="zh-CN" sz="2000"/>
          </a:p>
          <a:p>
            <a:r>
              <a:rPr lang="zh-CN" altLang="zh-CN" sz="2000"/>
              <a:t>《工作场所有害因素职业接触限值 第</a:t>
            </a:r>
            <a:r>
              <a:rPr lang="en-US" altLang="zh-CN" sz="2000"/>
              <a:t>1</a:t>
            </a:r>
            <a:r>
              <a:rPr lang="zh-CN" altLang="zh-CN" sz="2000"/>
              <a:t>部分：化学有害因素》（</a:t>
            </a:r>
            <a:r>
              <a:rPr lang="en-US" altLang="zh-CN" sz="2000"/>
              <a:t>GBZ2.1-2007</a:t>
            </a:r>
            <a:r>
              <a:rPr lang="zh-CN" altLang="zh-CN" sz="2000"/>
              <a:t>）</a:t>
            </a:r>
          </a:p>
          <a:p>
            <a:r>
              <a:rPr lang="zh-CN" altLang="zh-CN" sz="2000"/>
              <a:t>《工作场所有害因素职业接触限值 第</a:t>
            </a:r>
            <a:r>
              <a:rPr lang="en-US" altLang="zh-CN" sz="2000"/>
              <a:t>2</a:t>
            </a:r>
            <a:r>
              <a:rPr lang="zh-CN" altLang="zh-CN" sz="2000"/>
              <a:t>部分：物理因素》（</a:t>
            </a:r>
            <a:r>
              <a:rPr lang="en-US" altLang="zh-CN" sz="2000"/>
              <a:t>GBZ2.2-2007</a:t>
            </a:r>
            <a:r>
              <a:rPr lang="zh-CN" altLang="zh-CN" sz="2000"/>
              <a:t>）</a:t>
            </a:r>
          </a:p>
          <a:p>
            <a:endParaRPr lang="zh-CN" altLang="zh-CN" sz="2000"/>
          </a:p>
          <a:p>
            <a:endParaRPr lang="zh-CN" altLang="en-US"/>
          </a:p>
        </p:txBody>
      </p:sp>
      <p:sp>
        <p:nvSpPr>
          <p:cNvPr id="6" name="TextBox 3"/>
          <p:cNvSpPr txBox="1">
            <a:spLocks noChangeArrowheads="1"/>
          </p:cNvSpPr>
          <p:nvPr/>
        </p:nvSpPr>
        <p:spPr bwMode="auto">
          <a:xfrm>
            <a:off x="900113" y="1268413"/>
            <a:ext cx="7777162" cy="579437"/>
          </a:xfrm>
          <a:prstGeom prst="rect">
            <a:avLst/>
          </a:prstGeom>
          <a:ln>
            <a:headEnd/>
            <a:tailEnd/>
          </a:ln>
          <a:effectLst>
            <a:innerShdw blurRad="63500" dist="50800" dir="81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zh-CN" altLang="en-US" sz="3200" b="1" dirty="0"/>
              <a:t>危险化学品安全管理法律法规、</a:t>
            </a:r>
            <a:r>
              <a:rPr lang="zh-CN" altLang="en-US" sz="3200" b="1" dirty="0"/>
              <a:t>标准</a:t>
            </a:r>
            <a:endParaRPr lang="zh-CN" altLang="en-US" sz="3200" b="1" dirty="0"/>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wrap="square" rtlCol="0">
        <a:spAutoFit/>
      </a:bodyPr>
      <a:lstStyle>
        <a:defPPr>
          <a:defRPr sz="1400" u="sng" dirty="0" smtClean="0">
            <a:solidFill>
              <a:srgbClr val="000066"/>
            </a:solidFill>
          </a:defRPr>
        </a:defPPr>
      </a:lstStyle>
      <a:style>
        <a:lnRef idx="1">
          <a:schemeClr val="accent5"/>
        </a:lnRef>
        <a:fillRef idx="2">
          <a:schemeClr val="accent5"/>
        </a:fillRef>
        <a:effectRef idx="1">
          <a:schemeClr val="accent5"/>
        </a:effectRef>
        <a:fontRef idx="minor">
          <a:schemeClr val="dk1"/>
        </a:fontRef>
      </a: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2848</TotalTime>
  <Pages>0</Pages>
  <Words>11278</Words>
  <Characters>0</Characters>
  <Application>Microsoft Office PowerPoint</Application>
  <DocSecurity>0</DocSecurity>
  <PresentationFormat>全屏显示(4:3)</PresentationFormat>
  <Lines>0</Lines>
  <Paragraphs>816</Paragraphs>
  <Slides>64</Slides>
  <Notes>49</Notes>
  <HiddenSlides>0</HiddenSlides>
  <MMClips>0</MMClips>
  <ScaleCrop>false</ScaleCrop>
  <HeadingPairs>
    <vt:vector size="6" baseType="variant">
      <vt:variant>
        <vt:lpstr>已用的字体</vt:lpstr>
      </vt:variant>
      <vt:variant>
        <vt:i4>8</vt:i4>
      </vt:variant>
      <vt:variant>
        <vt:lpstr>演示文稿设计模板</vt:lpstr>
      </vt:variant>
      <vt:variant>
        <vt:i4>2</vt:i4>
      </vt:variant>
      <vt:variant>
        <vt:lpstr>幻灯片标题</vt:lpstr>
      </vt:variant>
      <vt:variant>
        <vt:i4>64</vt:i4>
      </vt:variant>
    </vt:vector>
  </HeadingPairs>
  <TitlesOfParts>
    <vt:vector size="74" baseType="lpstr">
      <vt:lpstr>Arial</vt:lpstr>
      <vt:lpstr>宋体</vt:lpstr>
      <vt:lpstr>Calibri</vt:lpstr>
      <vt:lpstr>隶书</vt:lpstr>
      <vt:lpstr>Constantia</vt:lpstr>
      <vt:lpstr>Wingdings 2</vt:lpstr>
      <vt:lpstr>华文行楷</vt:lpstr>
      <vt:lpstr>Times New Roman</vt:lpstr>
      <vt:lpstr>流畅</vt:lpstr>
      <vt:lpstr>流畅</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vector>
  </TitlesOfParts>
  <Company>WwW.YlmF.CoM</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FiSh</dc:creator>
  <cp:lastModifiedBy>Server</cp:lastModifiedBy>
  <cp:revision>515</cp:revision>
  <dcterms:created xsi:type="dcterms:W3CDTF">2007-05-21T00:55:08Z</dcterms:created>
  <dcterms:modified xsi:type="dcterms:W3CDTF">2016-04-18T10:12:35Z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2052-8.1.0.3477</vt:lpwstr>
  </property>
</Properties>
</file>